
<file path=[Content_Types].xml><?xml version="1.0" encoding="utf-8"?>
<Types xmlns="http://schemas.openxmlformats.org/package/2006/content-types">
  <Default Extension="wdp" ContentType="image/vnd.ms-photo"/>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95" r:id="rId3"/>
    <p:sldId id="924" r:id="rId5"/>
    <p:sldId id="922" r:id="rId6"/>
    <p:sldId id="932" r:id="rId7"/>
    <p:sldId id="927" r:id="rId8"/>
    <p:sldId id="925" r:id="rId9"/>
    <p:sldId id="913" r:id="rId10"/>
    <p:sldId id="973" r:id="rId11"/>
    <p:sldId id="934" r:id="rId12"/>
    <p:sldId id="935" r:id="rId13"/>
    <p:sldId id="936" r:id="rId14"/>
    <p:sldId id="969" r:id="rId15"/>
    <p:sldId id="952" r:id="rId16"/>
    <p:sldId id="953" r:id="rId17"/>
    <p:sldId id="954" r:id="rId18"/>
    <p:sldId id="970" r:id="rId19"/>
    <p:sldId id="956" r:id="rId20"/>
    <p:sldId id="957" r:id="rId21"/>
    <p:sldId id="972" r:id="rId22"/>
    <p:sldId id="971" r:id="rId23"/>
    <p:sldId id="960" r:id="rId24"/>
    <p:sldId id="962" r:id="rId25"/>
    <p:sldId id="963" r:id="rId26"/>
    <p:sldId id="965" r:id="rId27"/>
    <p:sldId id="966" r:id="rId28"/>
    <p:sldId id="1028" r:id="rId29"/>
    <p:sldId id="968" r:id="rId30"/>
    <p:sldId id="923" r:id="rId31"/>
    <p:sldId id="300" r:id="rId32"/>
  </p:sldIdLst>
  <p:sldSz cx="12192000" cy="6858000"/>
  <p:notesSz cx="7103745" cy="10234295"/>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kern="1200" baseline="0">
        <a:solidFill>
          <a:schemeClr val="tx1"/>
        </a:solidFill>
        <a:latin typeface="Arial" panose="020B0604020202020204" pitchFamily="34" charset="0"/>
        <a:ea typeface="Arial" panose="020B0604020202020204" pitchFamily="34" charset="0"/>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800" kern="1200" baseline="0">
        <a:solidFill>
          <a:schemeClr val="tx1"/>
        </a:solidFill>
        <a:latin typeface="Arial" panose="020B0604020202020204" pitchFamily="34" charset="0"/>
        <a:ea typeface="Arial" panose="020B0604020202020204" pitchFamily="34"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00000"/>
    <a:srgbClr val="4CD1D7"/>
    <a:srgbClr val="5B9BD5"/>
    <a:srgbClr val="02132F"/>
    <a:srgbClr val="ED7D31"/>
    <a:srgbClr val="DEEBF7"/>
    <a:srgbClr val="DCDDDD"/>
    <a:srgbClr val="2E75B6"/>
    <a:srgbClr val="0723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705" autoAdjust="0"/>
  </p:normalViewPr>
  <p:slideViewPr>
    <p:cSldViewPr snapToGrid="0" showGuides="1">
      <p:cViewPr varScale="1">
        <p:scale>
          <a:sx n="51" d="100"/>
          <a:sy n="51" d="100"/>
        </p:scale>
        <p:origin x="606" y="66"/>
      </p:cViewPr>
      <p:guideLst>
        <p:guide pos="419"/>
        <p:guide pos="7287"/>
        <p:guide orient="horz" pos="647"/>
        <p:guide orient="horz" pos="390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p:cNvSpPr>
          <p:nvPr>
            <p:ph type="hdr" sz="quarter"/>
          </p:nvPr>
        </p:nvSpPr>
        <p:spPr>
          <a:xfrm>
            <a:off x="0" y="0"/>
            <a:ext cx="3076575" cy="512763"/>
          </a:xfrm>
          <a:prstGeom prst="rect">
            <a:avLst/>
          </a:prstGeom>
          <a:noFill/>
          <a:ln w="9525">
            <a:noFill/>
          </a:ln>
        </p:spPr>
        <p:txBody>
          <a:bodyPr vert="horz"/>
          <a:lstStyle/>
          <a:p>
            <a:pPr lvl="0" algn="l" fontAlgn="base"/>
            <a:endParaRPr sz="1200" strike="noStrike" noProof="1">
              <a:ea typeface="宋体" panose="02010600030101010101" pitchFamily="2" charset="-122"/>
            </a:endParaRPr>
          </a:p>
        </p:txBody>
      </p:sp>
      <p:sp>
        <p:nvSpPr>
          <p:cNvPr id="2051" name="日期占位符 2"/>
          <p:cNvSpPr>
            <a:spLocks noGrp="1"/>
          </p:cNvSpPr>
          <p:nvPr>
            <p:ph type="dt" idx="1"/>
          </p:nvPr>
        </p:nvSpPr>
        <p:spPr>
          <a:xfrm>
            <a:off x="4021138" y="0"/>
            <a:ext cx="3079750" cy="512763"/>
          </a:xfrm>
          <a:prstGeom prst="rect">
            <a:avLst/>
          </a:prstGeom>
          <a:noFill/>
          <a:ln w="9525">
            <a:noFill/>
          </a:ln>
        </p:spPr>
        <p:txBody>
          <a:bodyPr vert="horz"/>
          <a:lstStyle/>
          <a:p>
            <a:pPr lvl="0" algn="r" fontAlgn="base"/>
            <a:fld id="{BB962C8B-B14F-4D97-AF65-F5344CB8AC3E}" type="datetime1">
              <a:rPr lang="zh-CN" altLang="en-US" strike="noStrike" noProof="1" dirty="0">
                <a:latin typeface="Arial" panose="020B0604020202020204" pitchFamily="34" charset="0"/>
                <a:ea typeface="宋体" panose="02010600030101010101" pitchFamily="2" charset="-122"/>
                <a:cs typeface="+mn-ea"/>
              </a:rPr>
            </a:fld>
            <a:endParaRPr lang="zh-CN" altLang="en-US" sz="1200" strike="noStrike" noProof="1">
              <a:ea typeface="宋体" panose="02010600030101010101" pitchFamily="2" charset="-122"/>
            </a:endParaRPr>
          </a:p>
        </p:txBody>
      </p:sp>
      <p:sp>
        <p:nvSpPr>
          <p:cNvPr id="6148" name="幻灯片图像占位符 3"/>
          <p:cNvSpPr>
            <a:spLocks noGrp="1" noRot="1" noChangeAspect="1"/>
          </p:cNvSpPr>
          <p:nvPr>
            <p:ph type="sldImg"/>
          </p:nvPr>
        </p:nvSpPr>
        <p:spPr>
          <a:xfrm>
            <a:off x="481013" y="1279525"/>
            <a:ext cx="6138862" cy="3451225"/>
          </a:xfrm>
          <a:prstGeom prst="rect">
            <a:avLst/>
          </a:prstGeom>
          <a:noFill/>
          <a:ln w="9525">
            <a:noFill/>
          </a:ln>
        </p:spPr>
      </p:sp>
      <p:sp>
        <p:nvSpPr>
          <p:cNvPr id="6149" name="备注占位符 4"/>
          <p:cNvSpPr>
            <a:spLocks noGrp="1" noRot="1" noChangeAspect="1"/>
          </p:cNvSpPr>
          <p:nvPr/>
        </p:nvSpPr>
        <p:spPr>
          <a:xfrm>
            <a:off x="709613" y="4924425"/>
            <a:ext cx="5681662" cy="4027488"/>
          </a:xfrm>
          <a:prstGeom prst="rect">
            <a:avLst/>
          </a:prstGeom>
          <a:noFill/>
          <a:ln w="9525">
            <a:noFill/>
          </a:ln>
        </p:spPr>
        <p:txBody>
          <a:bodyPr anchor="ctr"/>
          <a:lstStyle/>
          <a:p>
            <a:pPr lvl="0" indent="0"/>
            <a:r>
              <a:rPr lang="zh-CN" altLang="en-US" dirty="0"/>
              <a:t>单击此处编辑母版文本样式</a:t>
            </a:r>
            <a:endParaRPr lang="zh-CN" altLang="en-US" dirty="0"/>
          </a:p>
          <a:p>
            <a:pPr lvl="1" indent="0"/>
            <a:r>
              <a:rPr lang="zh-CN" altLang="en-US" dirty="0"/>
              <a:t>第二级</a:t>
            </a:r>
            <a:endParaRPr lang="zh-CN" altLang="en-US" dirty="0"/>
          </a:p>
          <a:p>
            <a:pPr lvl="2" indent="0"/>
            <a:r>
              <a:rPr lang="zh-CN" altLang="en-US" dirty="0"/>
              <a:t>第三级</a:t>
            </a:r>
            <a:endParaRPr lang="zh-CN" altLang="en-US" dirty="0"/>
          </a:p>
          <a:p>
            <a:pPr lvl="3" indent="0"/>
            <a:r>
              <a:rPr lang="zh-CN" altLang="en-US" dirty="0"/>
              <a:t>第四级</a:t>
            </a:r>
            <a:endParaRPr lang="zh-CN" altLang="en-US" dirty="0"/>
          </a:p>
          <a:p>
            <a:pPr lvl="4" indent="0"/>
            <a:r>
              <a:rPr lang="zh-CN" altLang="en-US" dirty="0"/>
              <a:t>第五级</a:t>
            </a:r>
            <a:endParaRPr lang="zh-CN" altLang="en-US" dirty="0"/>
          </a:p>
        </p:txBody>
      </p:sp>
      <p:sp>
        <p:nvSpPr>
          <p:cNvPr id="2054" name="页脚占位符 5"/>
          <p:cNvSpPr>
            <a:spLocks noGrp="1"/>
          </p:cNvSpPr>
          <p:nvPr>
            <p:ph type="ftr" sz="quarter" idx="4"/>
          </p:nvPr>
        </p:nvSpPr>
        <p:spPr>
          <a:xfrm>
            <a:off x="0" y="9718675"/>
            <a:ext cx="3076575" cy="515938"/>
          </a:xfrm>
          <a:prstGeom prst="rect">
            <a:avLst/>
          </a:prstGeom>
          <a:noFill/>
          <a:ln w="9525">
            <a:noFill/>
          </a:ln>
        </p:spPr>
        <p:txBody>
          <a:bodyPr vert="horz" anchor="b"/>
          <a:lstStyle/>
          <a:p>
            <a:pPr lvl="0" algn="l" fontAlgn="base"/>
            <a:endParaRPr sz="1200" strike="noStrike" noProof="1">
              <a:ea typeface="宋体" panose="02010600030101010101" pitchFamily="2" charset="-122"/>
            </a:endParaRPr>
          </a:p>
        </p:txBody>
      </p:sp>
      <p:sp>
        <p:nvSpPr>
          <p:cNvPr id="2055" name="灯片编号占位符 6"/>
          <p:cNvSpPr>
            <a:spLocks noGrp="1"/>
          </p:cNvSpPr>
          <p:nvPr>
            <p:ph type="sldNum" sz="quarter" idx="5"/>
          </p:nvPr>
        </p:nvSpPr>
        <p:spPr>
          <a:xfrm>
            <a:off x="4021138" y="9718675"/>
            <a:ext cx="3079750" cy="515938"/>
          </a:xfrm>
          <a:prstGeom prst="rect">
            <a:avLst/>
          </a:prstGeom>
          <a:noFill/>
          <a:ln w="9525">
            <a:noFill/>
          </a:ln>
        </p:spPr>
        <p:txBody>
          <a:bodyPr vert="horz" anchor="b"/>
          <a:lstStyle/>
          <a:p>
            <a:pPr lvl="0" algn="r"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z="1200" strike="noStrike" noProof="1">
              <a:ea typeface="宋体"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lvl="0" defTabSz="0" fontAlgn="base">
      <a:defRPr sz="1200" kern="1200"/>
    </a:lvl1pPr>
    <a:lvl2pPr marL="0" lvl="1" indent="0" defTabSz="0" fontAlgn="base">
      <a:defRPr sz="1200" kern="1200"/>
    </a:lvl2pPr>
    <a:lvl3pPr marL="0" lvl="2" indent="0" defTabSz="0" fontAlgn="base">
      <a:defRPr sz="1200" kern="1200"/>
    </a:lvl3pPr>
    <a:lvl4pPr marL="0" lvl="3" indent="0" defTabSz="0" fontAlgn="base">
      <a:defRPr sz="1200" kern="1200"/>
    </a:lvl4pPr>
    <a:lvl5pPr marL="0" lvl="4" indent="0" defTabSz="0" fontAlgn="base">
      <a:defRPr sz="1200" kern="1200"/>
    </a:lvl5pPr>
    <a:lvl6pPr marL="2286000" lvl="5" indent="0" defTabSz="0" fontAlgn="base">
      <a:defRPr sz="1200" kern="1200"/>
    </a:lvl6pPr>
    <a:lvl7pPr marL="2743200" lvl="6" indent="0" defTabSz="0" fontAlgn="base">
      <a:defRPr sz="1200" kern="1200"/>
    </a:lvl7pPr>
    <a:lvl8pPr marL="3200400" lvl="7" indent="0" defTabSz="0" fontAlgn="base">
      <a:defRPr sz="1200" kern="1200"/>
    </a:lvl8pPr>
    <a:lvl9pPr marL="3657600" lvl="8" indent="0" defTabSz="0" fontAlgn="base">
      <a:defRPr sz="1200" kern="1200"/>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幻灯片图像占位符 1"/>
          <p:cNvSpPr>
            <a:spLocks noGrp="1" noRot="1" noChangeAspect="1"/>
          </p:cNvSpPr>
          <p:nvPr>
            <p:ph type="sldImg"/>
          </p:nvPr>
        </p:nvSpPr>
        <p:spPr>
          <a:xfrm>
            <a:off x="482600" y="1279525"/>
            <a:ext cx="6135688" cy="3451225"/>
          </a:xfrm>
        </p:spPr>
      </p:sp>
      <p:sp>
        <p:nvSpPr>
          <p:cNvPr id="8194" name="文本占位符 2"/>
          <p:cNvSpPr>
            <a:spLocks noGrp="1"/>
          </p:cNvSpPr>
          <p:nvPr>
            <p:ph type="body" sz="quarter"/>
          </p:nvPr>
        </p:nvSpPr>
        <p:spPr>
          <a:xfrm>
            <a:off x="685800" y="4400550"/>
            <a:ext cx="5486400" cy="3600450"/>
          </a:xfrm>
          <a:prstGeom prst="rect">
            <a:avLst/>
          </a:prstGeom>
          <a:noFill/>
          <a:ln w="9525">
            <a:noFill/>
          </a:ln>
        </p:spPr>
        <p:txBody>
          <a:bodyPr anchor="t"/>
          <a:lstStyle/>
          <a:p>
            <a:pPr lvl="0"/>
            <a:endParaRPr lang="zh-CN" altLang="en-US" dirty="0">
              <a:ea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文本占位符 2"/>
          <p:cNvSpPr>
            <a:spLocks noGrp="1"/>
          </p:cNvSpPr>
          <p:nvPr>
            <p:ph type="body" sz="quarter"/>
          </p:nvPr>
        </p:nvSpPr>
        <p:spPr>
          <a:xfrm>
            <a:off x="685739" y="4400277"/>
            <a:ext cx="5485910" cy="3600227"/>
          </a:xfrm>
          <a:prstGeom prst="rect">
            <a:avLst/>
          </a:prstGeom>
        </p:spPr>
        <p:txBody>
          <a:bodyPr/>
          <a:lstStyle/>
          <a:p>
            <a:r>
              <a:rPr lang="en-US" altLang="zh-CN" dirty="0">
                <a:ea typeface="宋体" panose="02010600030101010101" pitchFamily="2" charset="-122"/>
                <a:sym typeface="+mn-ea"/>
              </a:rPr>
              <a:t>     </a:t>
            </a:r>
            <a:endParaRPr lang="zh-CN" altLang="en-US" dirty="0">
              <a:ea typeface="宋体" panose="02010600030101010101" pitchFamily="2" charset="-122"/>
              <a:sym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文本占位符 2"/>
          <p:cNvSpPr>
            <a:spLocks noGrp="1"/>
          </p:cNvSpPr>
          <p:nvPr>
            <p:ph type="body" sz="quarter"/>
          </p:nvPr>
        </p:nvSpPr>
        <p:spPr>
          <a:xfrm>
            <a:off x="685739" y="4400277"/>
            <a:ext cx="5485910" cy="3600227"/>
          </a:xfrm>
          <a:prstGeom prst="rect">
            <a:avLst/>
          </a:prstGeom>
        </p:spPr>
        <p:txBody>
          <a:bodyPr/>
          <a:lstStyle/>
          <a:p>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p:cNvSpPr>
          <p:nvPr>
            <p:ph type="sldImg"/>
          </p:nvPr>
        </p:nvSpPr>
        <p:spPr>
          <a:xfrm>
            <a:off x="482600" y="1279525"/>
            <a:ext cx="6135688" cy="3451225"/>
          </a:xfrm>
        </p:spPr>
      </p:sp>
      <p:sp>
        <p:nvSpPr>
          <p:cNvPr id="16386" name="文本占位符 2"/>
          <p:cNvSpPr>
            <a:spLocks noGrp="1"/>
          </p:cNvSpPr>
          <p:nvPr>
            <p:ph type="body" sz="quarter"/>
          </p:nvPr>
        </p:nvSpPr>
        <p:spPr>
          <a:xfrm>
            <a:off x="685800" y="4400550"/>
            <a:ext cx="5486400" cy="3600450"/>
          </a:xfrm>
          <a:prstGeom prst="rect">
            <a:avLst/>
          </a:prstGeom>
          <a:noFill/>
          <a:ln w="9525">
            <a:noFill/>
          </a:ln>
        </p:spPr>
        <p:txBody>
          <a:bodyPr anchor="t"/>
          <a:lstStyle/>
          <a:p>
            <a:pPr lvl="0"/>
            <a:endParaRPr lang="zh-CN" altLang="en-US" dirty="0">
              <a:ea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pPr marL="0" marR="0" indent="0" defTabSz="0" eaLnBrk="1" fontAlgn="base" latinLnBrk="0" hangingPunct="1">
              <a:lnSpc>
                <a:spcPct val="100000"/>
              </a:lnSpc>
              <a:spcBef>
                <a:spcPts val="0"/>
              </a:spcBef>
              <a:spcAft>
                <a:spcPts val="0"/>
              </a:spcAft>
              <a:buClrTx/>
              <a:buSzTx/>
              <a:buFontTx/>
              <a:buNone/>
              <a:defRPr/>
            </a:pPr>
            <a:endParaRPr lang="zh-CN" altLang="en-US" sz="1200" kern="1200" dirty="0" smtClean="0">
              <a:solidFill>
                <a:schemeClr val="bg1"/>
              </a:solidFill>
              <a:cs typeface="+mn-ea"/>
              <a:sym typeface="+mn-lt"/>
            </a:endParaRPr>
          </a:p>
          <a:p>
            <a:pPr marL="0" marR="0" indent="0" defTabSz="0" eaLnBrk="1" fontAlgn="base" latinLnBrk="0" hangingPunct="1">
              <a:lnSpc>
                <a:spcPct val="100000"/>
              </a:lnSpc>
              <a:spcBef>
                <a:spcPts val="0"/>
              </a:spcBef>
              <a:spcAft>
                <a:spcPts val="0"/>
              </a:spcAft>
              <a:buClrTx/>
              <a:buSzTx/>
              <a:buFontTx/>
              <a:buNone/>
              <a:defRPr/>
            </a:pPr>
            <a:endParaRPr lang="zh-CN" altLang="en-US" sz="1200" kern="1200" dirty="0" smtClean="0">
              <a:solidFill>
                <a:schemeClr val="bg1"/>
              </a:solidFill>
              <a:cs typeface="+mn-ea"/>
              <a:sym typeface="+mn-lt"/>
            </a:endParaRPr>
          </a:p>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ea typeface="宋体" panose="02010600030101010101" pitchFamily="2"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ea typeface="宋体" panose="02010600030101010101"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a:xfrm>
            <a:off x="482600" y="1279525"/>
            <a:ext cx="6135688" cy="3451225"/>
          </a:xfrm>
        </p:spPr>
      </p:sp>
      <p:sp>
        <p:nvSpPr>
          <p:cNvPr id="46082" name="文本占位符 2"/>
          <p:cNvSpPr>
            <a:spLocks noGrp="1"/>
          </p:cNvSpPr>
          <p:nvPr>
            <p:ph type="body" sz="quarter"/>
          </p:nvPr>
        </p:nvSpPr>
        <p:spPr>
          <a:xfrm>
            <a:off x="685800" y="4400550"/>
            <a:ext cx="5486400" cy="3600450"/>
          </a:xfrm>
          <a:prstGeom prst="rect">
            <a:avLst/>
          </a:prstGeom>
          <a:noFill/>
          <a:ln w="9525">
            <a:noFill/>
          </a:ln>
        </p:spPr>
        <p:txBody>
          <a:bodyPr anchor="t"/>
          <a:lstStyle/>
          <a:p>
            <a:pPr lvl="0"/>
            <a:endParaRPr lang="zh-CN" altLang="en-US" dirty="0">
              <a:ea typeface="宋体" panose="02010600030101010101" pitchFamily="2"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文本占位符 2"/>
          <p:cNvSpPr>
            <a:spLocks noGrp="1"/>
          </p:cNvSpPr>
          <p:nvPr>
            <p:ph type="body" sz="quarter"/>
          </p:nvPr>
        </p:nvSpPr>
        <p:spPr>
          <a:xfrm>
            <a:off x="685739" y="4400277"/>
            <a:ext cx="5485910" cy="3600227"/>
          </a:xfrm>
          <a:prstGeom prst="rect">
            <a:avLst/>
          </a:prstGeom>
        </p:spPr>
        <p:txBody>
          <a:bodyPr/>
          <a:lstStyle/>
          <a:p>
            <a:r>
              <a:rPr lang="zh-CN" altLang="en-US"/>
              <a:t>宏</a:t>
            </a:r>
            <a:endParaRPr lang="zh-CN" altLang="en-US">
              <a:ea typeface="宋体" panose="02010600030101010101" pitchFamily="2"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文本占位符 2"/>
          <p:cNvSpPr>
            <a:spLocks noGrp="1"/>
          </p:cNvSpPr>
          <p:nvPr>
            <p:ph type="body" sz="quarter"/>
          </p:nvPr>
        </p:nvSpPr>
        <p:spPr>
          <a:xfrm>
            <a:off x="685739" y="4400277"/>
            <a:ext cx="5485910" cy="3600227"/>
          </a:xfrm>
          <a:prstGeom prst="rect">
            <a:avLst/>
          </a:prstGeom>
        </p:spPr>
        <p:txBody>
          <a:bodyPr/>
          <a:lstStyle/>
          <a:p>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5688" cy="3451225"/>
          </a:xfrm>
        </p:spPr>
      </p:sp>
      <p:sp>
        <p:nvSpPr>
          <p:cNvPr id="3" name="备注占位符 2"/>
          <p:cNvSpPr>
            <a:spLocks noGrp="1"/>
          </p:cNvSpPr>
          <p:nvPr>
            <p:ph type="body" idx="1"/>
          </p:nvPr>
        </p:nvSpPr>
        <p:spPr>
          <a:xfrm>
            <a:off x="711200" y="4926013"/>
            <a:ext cx="5683250" cy="4029075"/>
          </a:xfrm>
          <a:prstGeom prst="rect">
            <a:avLst/>
          </a:prstGeom>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4_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5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211017" cy="6876000"/>
          </a:xfrm>
          <a:prstGeom prst="rect">
            <a:avLst/>
          </a:prstGeom>
          <a:solidFill>
            <a:srgbClr val="02132F"/>
          </a:solidFill>
          <a:ln w="9525">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3" y="0"/>
            <a:ext cx="12203288" cy="6864350"/>
          </a:xfrm>
          <a:prstGeom prst="rect">
            <a:avLst/>
          </a:prstGeom>
          <a:noFill/>
          <a:ln w="9525">
            <a:noFill/>
          </a:ln>
        </p:spPr>
      </p:pic>
      <p:sp>
        <p:nvSpPr>
          <p:cNvPr id="3"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4"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5"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3" y="0"/>
            <a:ext cx="12203288" cy="6864350"/>
          </a:xfrm>
          <a:prstGeom prst="rect">
            <a:avLst/>
          </a:prstGeom>
          <a:noFill/>
          <a:ln w="9525">
            <a:noFill/>
          </a:ln>
        </p:spPr>
      </p:pic>
      <p:sp>
        <p:nvSpPr>
          <p:cNvPr id="3"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4"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5"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3" y="0"/>
            <a:ext cx="12203288" cy="6864349"/>
          </a:xfrm>
          <a:prstGeom prst="rect">
            <a:avLst/>
          </a:prstGeom>
          <a:noFill/>
          <a:ln w="9525">
            <a:noFill/>
          </a:ln>
        </p:spPr>
      </p:pic>
      <p:sp>
        <p:nvSpPr>
          <p:cNvPr id="3"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4"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5"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3" y="0"/>
            <a:ext cx="12203288" cy="6864349"/>
          </a:xfrm>
          <a:prstGeom prst="rect">
            <a:avLst/>
          </a:prstGeom>
          <a:noFill/>
          <a:ln w="9525">
            <a:noFill/>
          </a:ln>
        </p:spPr>
      </p:pic>
      <p:sp>
        <p:nvSpPr>
          <p:cNvPr id="3"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4"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5"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1_标题和内容">
    <p:bg>
      <p:bgPr>
        <a:solidFill>
          <a:schemeClr val="bg1"/>
        </a:solidFill>
        <a:effectLst/>
      </p:bgPr>
    </p:bg>
    <p:spTree>
      <p:nvGrpSpPr>
        <p:cNvPr id="1" name=""/>
        <p:cNvGrpSpPr/>
        <p:nvPr/>
      </p:nvGrpSpPr>
      <p:grpSpPr>
        <a:xfrm>
          <a:off x="0" y="0"/>
          <a:ext cx="0" cy="0"/>
          <a:chOff x="0" y="0"/>
          <a:chExt cx="0" cy="0"/>
        </a:xfrm>
      </p:grpSpPr>
      <p:pic>
        <p:nvPicPr>
          <p:cNvPr id="1026" name="图片 1" descr="未标题-2"/>
          <p:cNvPicPr>
            <a:picLocks noChangeAspect="1"/>
          </p:cNvPicPr>
          <p:nvPr userDrawn="1"/>
        </p:nvPicPr>
        <p:blipFill>
          <a:blip r:embed="rId2"/>
          <a:stretch>
            <a:fillRect/>
          </a:stretch>
        </p:blipFill>
        <p:spPr>
          <a:xfrm>
            <a:off x="-4762" y="0"/>
            <a:ext cx="12206287" cy="6864350"/>
          </a:xfrm>
          <a:prstGeom prst="rect">
            <a:avLst/>
          </a:prstGeom>
          <a:noFill/>
          <a:ln w="9525">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1"/>
        </a:solidFill>
        <a:effectLst/>
      </p:bgPr>
    </p:bg>
    <p:spTree>
      <p:nvGrpSpPr>
        <p:cNvPr id="1" name=""/>
        <p:cNvGrpSpPr/>
        <p:nvPr/>
      </p:nvGrpSpPr>
      <p:grpSpPr>
        <a:xfrm>
          <a:off x="0" y="0"/>
          <a:ext cx="0" cy="0"/>
          <a:chOff x="0" y="0"/>
          <a:chExt cx="0" cy="0"/>
        </a:xfrm>
      </p:grpSpPr>
      <p:pic>
        <p:nvPicPr>
          <p:cNvPr id="1026" name="图片 1" descr="未标题-2"/>
          <p:cNvPicPr>
            <a:picLocks noChangeAspect="1"/>
          </p:cNvPicPr>
          <p:nvPr userDrawn="1"/>
        </p:nvPicPr>
        <p:blipFill>
          <a:blip r:embed="rId2"/>
          <a:stretch>
            <a:fillRect/>
          </a:stretch>
        </p:blipFill>
        <p:spPr>
          <a:xfrm>
            <a:off x="-4762" y="0"/>
            <a:ext cx="12206287" cy="6864350"/>
          </a:xfrm>
          <a:prstGeom prst="rect">
            <a:avLst/>
          </a:prstGeom>
          <a:noFill/>
          <a:ln w="9525">
            <a:noFill/>
          </a:ln>
        </p:spPr>
      </p:pic>
      <p:sp>
        <p:nvSpPr>
          <p:cNvPr id="6"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7"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8"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2050" name="图片 6" descr="F:\PPT\图标\未标题-2.1.jpg未标题-2.1"/>
          <p:cNvPicPr>
            <a:picLocks noChangeAspect="1"/>
          </p:cNvPicPr>
          <p:nvPr userDrawn="1"/>
        </p:nvPicPr>
        <p:blipFill>
          <a:blip r:embed="rId2"/>
          <a:stretch>
            <a:fillRect/>
          </a:stretch>
        </p:blipFill>
        <p:spPr>
          <a:xfrm>
            <a:off x="-3175" y="0"/>
            <a:ext cx="12204700" cy="6864350"/>
          </a:xfrm>
          <a:prstGeom prst="rect">
            <a:avLst/>
          </a:prstGeom>
          <a:noFill/>
          <a:ln w="9525">
            <a:noFill/>
          </a:ln>
        </p:spPr>
      </p:pic>
      <p:sp>
        <p:nvSpPr>
          <p:cNvPr id="9" name="文本框 7"/>
          <p:cNvSpPr/>
          <p:nvPr userDrawn="1"/>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0" name="文本框 4"/>
          <p:cNvSpPr/>
          <p:nvPr userDrawn="1"/>
        </p:nvSpPr>
        <p:spPr>
          <a:xfrm>
            <a:off x="10388600" y="6524625"/>
            <a:ext cx="1179513" cy="244475"/>
          </a:xfrm>
          <a:prstGeom prst="rect">
            <a:avLst/>
          </a:prstGeom>
          <a:noFill/>
          <a:ln w="9525">
            <a:noFill/>
          </a:ln>
        </p:spPr>
        <p:txBody>
          <a:bodyPr wrap="square" anchor="t">
            <a:spAutoFit/>
          </a:bodyPr>
          <a:lstStyle/>
          <a:p>
            <a:pPr lvl="0" indent="0" algn="dist"/>
            <a:r>
              <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11" name="图片 11" descr="C:\Users\Administrator\Desktop\公司LOGO元素\宏电LOGO字白.png宏电LOGO字白"/>
          <p:cNvPicPr>
            <a:picLocks noChangeAspect="1"/>
          </p:cNvPicPr>
          <p:nvPr userDrawn="1"/>
        </p:nvPicPr>
        <p:blipFill>
          <a:blip r:embed="rId3"/>
          <a:stretch>
            <a:fillRect/>
          </a:stretch>
        </p:blipFill>
        <p:spPr>
          <a:xfrm>
            <a:off x="10607675" y="426824"/>
            <a:ext cx="960438" cy="479425"/>
          </a:xfrm>
          <a:prstGeom prst="rect">
            <a:avLst/>
          </a:prstGeom>
          <a:noFill/>
          <a:ln w="9525">
            <a:noFill/>
          </a:ln>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lvl1pPr marL="914400" lvl="0" indent="-914400" algn="l" eaLnBrk="1" latinLnBrk="0" hangingPunct="1">
        <a:lnSpc>
          <a:spcPct val="90000"/>
        </a:lnSpc>
        <a:spcBef>
          <a:spcPct val="0"/>
        </a:spcBef>
        <a:buNone/>
        <a:defRPr sz="4400" kern="1200">
          <a:solidFill>
            <a:schemeClr val="tx1"/>
          </a:solidFill>
          <a:latin typeface="+mj-lt"/>
          <a:ea typeface="+mj-ea"/>
          <a:cs typeface="+mj-cs"/>
          <a:sym typeface="Calibri Light" panose="020F0302020204030204" charset="0"/>
        </a:defRPr>
      </a:lvl1pPr>
    </p:titleStyle>
    <p:body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sym typeface="Calibri" panose="020F0502020204030204" charset="0"/>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sym typeface="Calibri" panose="020F0502020204030204" charset="0"/>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sym typeface="Calibri" panose="020F0502020204030204" charset="0"/>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5pPr>
      <a:lvl6pPr marL="2514600" lvl="5"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6pPr>
      <a:lvl7pPr marL="2971800" lvl="6"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7pPr>
      <a:lvl8pPr marL="3429000" lvl="7"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8pPr>
      <a:lvl9pPr marL="3886200" lvl="8"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sym typeface="Calibri" panose="020F0502020204030204" charset="0"/>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9.png"/></Relationships>
</file>

<file path=ppt/slides/_rels/slide2.xml.rels><?xml version="1.0" encoding="UTF-8" standalone="yes"?>
<Relationships xmlns="http://schemas.openxmlformats.org/package/2006/relationships"><Relationship Id="rId9" Type="http://schemas.microsoft.com/office/2007/relationships/hdphoto" Target="../media/hdphoto3.wdp"/><Relationship Id="rId8" Type="http://schemas.openxmlformats.org/officeDocument/2006/relationships/image" Target="../media/image16.png"/><Relationship Id="rId7" Type="http://schemas.microsoft.com/office/2007/relationships/hdphoto" Target="../media/hdphoto2.wdp"/><Relationship Id="rId6" Type="http://schemas.openxmlformats.org/officeDocument/2006/relationships/image" Target="../media/image15.png"/><Relationship Id="rId5" Type="http://schemas.microsoft.com/office/2007/relationships/hdphoto" Target="../media/hdphoto1.wdp"/><Relationship Id="rId40" Type="http://schemas.openxmlformats.org/officeDocument/2006/relationships/notesSlide" Target="../notesSlides/notesSlide2.xml"/><Relationship Id="rId4" Type="http://schemas.openxmlformats.org/officeDocument/2006/relationships/image" Target="../media/image14.png"/><Relationship Id="rId39" Type="http://schemas.openxmlformats.org/officeDocument/2006/relationships/slideLayout" Target="../slideLayouts/slideLayout1.xml"/><Relationship Id="rId38" Type="http://schemas.openxmlformats.org/officeDocument/2006/relationships/image" Target="../media/image3.png"/><Relationship Id="rId37" Type="http://schemas.openxmlformats.org/officeDocument/2006/relationships/image" Target="../media/image36.jpeg"/><Relationship Id="rId36" Type="http://schemas.openxmlformats.org/officeDocument/2006/relationships/image" Target="../media/image35.jpeg"/><Relationship Id="rId35" Type="http://schemas.openxmlformats.org/officeDocument/2006/relationships/image" Target="../media/image34.jpeg"/><Relationship Id="rId34" Type="http://schemas.microsoft.com/office/2007/relationships/hdphoto" Target="../media/hdphoto11.wdp"/><Relationship Id="rId33" Type="http://schemas.openxmlformats.org/officeDocument/2006/relationships/image" Target="../media/image33.png"/><Relationship Id="rId32" Type="http://schemas.microsoft.com/office/2007/relationships/hdphoto" Target="../media/hdphoto10.wdp"/><Relationship Id="rId31" Type="http://schemas.openxmlformats.org/officeDocument/2006/relationships/image" Target="../media/image32.png"/><Relationship Id="rId30" Type="http://schemas.microsoft.com/office/2007/relationships/hdphoto" Target="../media/hdphoto9.wdp"/><Relationship Id="rId3" Type="http://schemas.openxmlformats.org/officeDocument/2006/relationships/image" Target="../media/image13.png"/><Relationship Id="rId29" Type="http://schemas.openxmlformats.org/officeDocument/2006/relationships/image" Target="../media/image31.png"/><Relationship Id="rId28" Type="http://schemas.microsoft.com/office/2007/relationships/hdphoto" Target="../media/hdphoto8.wdp"/><Relationship Id="rId27" Type="http://schemas.openxmlformats.org/officeDocument/2006/relationships/image" Target="../media/image30.png"/><Relationship Id="rId26" Type="http://schemas.openxmlformats.org/officeDocument/2006/relationships/image" Target="../media/image29.jpeg"/><Relationship Id="rId25" Type="http://schemas.openxmlformats.org/officeDocument/2006/relationships/image" Target="../media/image28.jpeg"/><Relationship Id="rId24" Type="http://schemas.openxmlformats.org/officeDocument/2006/relationships/image" Target="../media/image27.jpeg"/><Relationship Id="rId23" Type="http://schemas.openxmlformats.org/officeDocument/2006/relationships/image" Target="../media/image26.jpeg"/><Relationship Id="rId22" Type="http://schemas.openxmlformats.org/officeDocument/2006/relationships/image" Target="../media/image25.png"/><Relationship Id="rId21" Type="http://schemas.openxmlformats.org/officeDocument/2006/relationships/image" Target="../media/image24.jpeg"/><Relationship Id="rId20" Type="http://schemas.openxmlformats.org/officeDocument/2006/relationships/image" Target="../media/image23.GIF"/><Relationship Id="rId2" Type="http://schemas.openxmlformats.org/officeDocument/2006/relationships/image" Target="../media/image12.jpeg"/><Relationship Id="rId19" Type="http://schemas.openxmlformats.org/officeDocument/2006/relationships/image" Target="../media/image22.jpeg"/><Relationship Id="rId18" Type="http://schemas.openxmlformats.org/officeDocument/2006/relationships/image" Target="../media/image21.png"/><Relationship Id="rId17" Type="http://schemas.microsoft.com/office/2007/relationships/hdphoto" Target="../media/hdphoto7.wdp"/><Relationship Id="rId16" Type="http://schemas.openxmlformats.org/officeDocument/2006/relationships/image" Target="../media/image20.png"/><Relationship Id="rId15" Type="http://schemas.microsoft.com/office/2007/relationships/hdphoto" Target="../media/hdphoto6.wdp"/><Relationship Id="rId14" Type="http://schemas.openxmlformats.org/officeDocument/2006/relationships/image" Target="../media/image19.png"/><Relationship Id="rId13" Type="http://schemas.microsoft.com/office/2007/relationships/hdphoto" Target="../media/hdphoto5.wdp"/><Relationship Id="rId12" Type="http://schemas.openxmlformats.org/officeDocument/2006/relationships/image" Target="../media/image18.png"/><Relationship Id="rId11" Type="http://schemas.microsoft.com/office/2007/relationships/hdphoto" Target="../media/hdphoto4.wdp"/><Relationship Id="rId10" Type="http://schemas.openxmlformats.org/officeDocument/2006/relationships/image" Target="../media/image17.png"/><Relationship Id="rId1" Type="http://schemas.openxmlformats.org/officeDocument/2006/relationships/image" Target="../media/image11.jpeg"/></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8.xml"/><Relationship Id="rId4" Type="http://schemas.openxmlformats.org/officeDocument/2006/relationships/image" Target="../media/image40.png"/><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4.xml.rels><?xml version="1.0" encoding="UTF-8" standalone="yes"?>
<Relationships xmlns="http://schemas.openxmlformats.org/package/2006/relationships"><Relationship Id="rId9" Type="http://schemas.openxmlformats.org/officeDocument/2006/relationships/image" Target="../media/image49.jpeg"/><Relationship Id="rId8" Type="http://schemas.openxmlformats.org/officeDocument/2006/relationships/image" Target="../media/image48.png"/><Relationship Id="rId7" Type="http://schemas.openxmlformats.org/officeDocument/2006/relationships/image" Target="../media/image47.png"/><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3" Type="http://schemas.openxmlformats.org/officeDocument/2006/relationships/image" Target="../media/image43.jpeg"/><Relationship Id="rId24" Type="http://schemas.openxmlformats.org/officeDocument/2006/relationships/notesSlide" Target="../notesSlides/notesSlide4.xml"/><Relationship Id="rId23" Type="http://schemas.openxmlformats.org/officeDocument/2006/relationships/slideLayout" Target="../slideLayouts/slideLayout8.xml"/><Relationship Id="rId22" Type="http://schemas.openxmlformats.org/officeDocument/2006/relationships/image" Target="../media/image62.png"/><Relationship Id="rId21" Type="http://schemas.openxmlformats.org/officeDocument/2006/relationships/image" Target="../media/image61.png"/><Relationship Id="rId20" Type="http://schemas.openxmlformats.org/officeDocument/2006/relationships/image" Target="../media/image60.png"/><Relationship Id="rId2" Type="http://schemas.openxmlformats.org/officeDocument/2006/relationships/image" Target="../media/image42.png"/><Relationship Id="rId19" Type="http://schemas.openxmlformats.org/officeDocument/2006/relationships/image" Target="../media/image59.png"/><Relationship Id="rId18" Type="http://schemas.openxmlformats.org/officeDocument/2006/relationships/image" Target="../media/image58.png"/><Relationship Id="rId17" Type="http://schemas.openxmlformats.org/officeDocument/2006/relationships/image" Target="../media/image57.png"/><Relationship Id="rId16" Type="http://schemas.openxmlformats.org/officeDocument/2006/relationships/image" Target="../media/image56.png"/><Relationship Id="rId15" Type="http://schemas.openxmlformats.org/officeDocument/2006/relationships/image" Target="../media/image55.png"/><Relationship Id="rId14" Type="http://schemas.openxmlformats.org/officeDocument/2006/relationships/image" Target="../media/image54.png"/><Relationship Id="rId13" Type="http://schemas.openxmlformats.org/officeDocument/2006/relationships/image" Target="../media/image53.png"/><Relationship Id="rId12" Type="http://schemas.openxmlformats.org/officeDocument/2006/relationships/image" Target="../media/image52.png"/><Relationship Id="rId11" Type="http://schemas.openxmlformats.org/officeDocument/2006/relationships/image" Target="../media/image51.jpeg"/><Relationship Id="rId10" Type="http://schemas.openxmlformats.org/officeDocument/2006/relationships/image" Target="../media/image50.jpeg"/><Relationship Id="rId1" Type="http://schemas.openxmlformats.org/officeDocument/2006/relationships/image" Target="../media/image4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image" Target="../media/image63.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8.xml"/><Relationship Id="rId2" Type="http://schemas.openxmlformats.org/officeDocument/2006/relationships/image" Target="../media/image65.png"/><Relationship Id="rId1" Type="http://schemas.openxmlformats.org/officeDocument/2006/relationships/image" Target="../media/image6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3.xml"/><Relationship Id="rId2" Type="http://schemas.openxmlformats.org/officeDocument/2006/relationships/image" Target="../media/image67.png"/><Relationship Id="rId1" Type="http://schemas.openxmlformats.org/officeDocument/2006/relationships/image" Target="../media/image6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image" Target="../media/image68.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3.xml"/><Relationship Id="rId2" Type="http://schemas.openxmlformats.org/officeDocument/2006/relationships/tags" Target="../tags/tag2.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image" Target="../media/image69.png"/></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14.xml"/><Relationship Id="rId7" Type="http://schemas.openxmlformats.org/officeDocument/2006/relationships/slideLayout" Target="../slideLayouts/slideLayout4.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tags" Target="../tags/tag4.xml"/><Relationship Id="rId2" Type="http://schemas.openxmlformats.org/officeDocument/2006/relationships/image" Target="../media/image70.png"/><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4.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image" Target="../media/image7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image" Target="../media/image72.png"/></Relationships>
</file>

<file path=ppt/slides/_rels/slide19.xml.rels><?xml version="1.0" encoding="UTF-8" standalone="yes"?>
<Relationships xmlns="http://schemas.openxmlformats.org/package/2006/relationships"><Relationship Id="rId7" Type="http://schemas.openxmlformats.org/officeDocument/2006/relationships/notesSlide" Target="../notesSlides/notesSlide19.xml"/><Relationship Id="rId6" Type="http://schemas.openxmlformats.org/officeDocument/2006/relationships/slideLayout" Target="../slideLayouts/slideLayout6.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5.xml"/><Relationship Id="rId4" Type="http://schemas.openxmlformats.org/officeDocument/2006/relationships/image" Target="../media/image76.png"/><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image" Target="../media/image73.pn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22.xml"/><Relationship Id="rId4" Type="http://schemas.openxmlformats.org/officeDocument/2006/relationships/slideLayout" Target="../slideLayouts/slideLayout5.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image" Target="../media/image77.png"/></Relationships>
</file>

<file path=ppt/slides/_rels/slide23.xml.rels><?xml version="1.0" encoding="UTF-8" standalone="yes"?>
<Relationships xmlns="http://schemas.openxmlformats.org/package/2006/relationships"><Relationship Id="rId7" Type="http://schemas.openxmlformats.org/officeDocument/2006/relationships/notesSlide" Target="../notesSlides/notesSlide23.xml"/><Relationship Id="rId6" Type="http://schemas.openxmlformats.org/officeDocument/2006/relationships/slideLayout" Target="../slideLayouts/slideLayout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image" Target="../media/image78.pn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8.xml"/><Relationship Id="rId2" Type="http://schemas.openxmlformats.org/officeDocument/2006/relationships/image" Target="../media/image80.jpeg"/><Relationship Id="rId1" Type="http://schemas.openxmlformats.org/officeDocument/2006/relationships/image" Target="../media/image79.png"/></Relationships>
</file>

<file path=ppt/slides/_rels/slide26.xml.rels><?xml version="1.0" encoding="UTF-8" standalone="yes"?>
<Relationships xmlns="http://schemas.openxmlformats.org/package/2006/relationships"><Relationship Id="rId9" Type="http://schemas.openxmlformats.org/officeDocument/2006/relationships/image" Target="../media/image89.png"/><Relationship Id="rId8" Type="http://schemas.openxmlformats.org/officeDocument/2006/relationships/image" Target="../media/image88.png"/><Relationship Id="rId7" Type="http://schemas.openxmlformats.org/officeDocument/2006/relationships/image" Target="../media/image87.png"/><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 Id="rId3" Type="http://schemas.openxmlformats.org/officeDocument/2006/relationships/image" Target="../media/image83.png"/><Relationship Id="rId2" Type="http://schemas.openxmlformats.org/officeDocument/2006/relationships/image" Target="../media/image82.png"/><Relationship Id="rId11" Type="http://schemas.openxmlformats.org/officeDocument/2006/relationships/notesSlide" Target="../notesSlides/notesSlide26.xml"/><Relationship Id="rId10" Type="http://schemas.openxmlformats.org/officeDocument/2006/relationships/slideLayout" Target="../slideLayouts/slideLayout8.xml"/><Relationship Id="rId1" Type="http://schemas.openxmlformats.org/officeDocument/2006/relationships/image" Target="../media/image81.png"/></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7.xml"/><Relationship Id="rId2" Type="http://schemas.openxmlformats.org/officeDocument/2006/relationships/image" Target="../media/image91.png"/><Relationship Id="rId1" Type="http://schemas.openxmlformats.org/officeDocument/2006/relationships/image" Target="../media/image90.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804109" y="-148411"/>
            <a:ext cx="4654917" cy="7168572"/>
          </a:xfrm>
          <a:prstGeom prst="rect">
            <a:avLst/>
          </a:prstGeom>
        </p:spPr>
      </p:pic>
      <p:pic>
        <p:nvPicPr>
          <p:cNvPr id="7"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635" y="681990"/>
            <a:ext cx="2186305" cy="1092200"/>
          </a:xfrm>
          <a:prstGeom prst="rect">
            <a:avLst/>
          </a:prstGeom>
          <a:noFill/>
          <a:ln w="9525">
            <a:noFill/>
          </a:ln>
        </p:spPr>
      </p:pic>
      <p:sp>
        <p:nvSpPr>
          <p:cNvPr id="8" name="矩形: 剪去单角 7"/>
          <p:cNvSpPr/>
          <p:nvPr/>
        </p:nvSpPr>
        <p:spPr>
          <a:xfrm>
            <a:off x="-6875" y="2512594"/>
            <a:ext cx="8355676" cy="1447801"/>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文本框 1"/>
          <p:cNvSpPr/>
          <p:nvPr/>
        </p:nvSpPr>
        <p:spPr>
          <a:xfrm>
            <a:off x="494869" y="2790715"/>
            <a:ext cx="7309240" cy="645160"/>
          </a:xfrm>
          <a:prstGeom prst="rect">
            <a:avLst/>
          </a:prstGeom>
          <a:noFill/>
          <a:ln w="9525">
            <a:noFill/>
          </a:ln>
        </p:spPr>
        <p:txBody>
          <a:bodyPr wrap="square" anchor="t">
            <a:spAutoFit/>
          </a:bodyPr>
          <a:lstStyle/>
          <a:p>
            <a:pPr lvl="0" indent="0" algn="ctr" fontAlgn="base"/>
            <a:r>
              <a:rPr lang="zh-CN" altLang="en-US" sz="3600" b="1" strike="noStrike" noProof="1">
                <a:solidFill>
                  <a:schemeClr val="bg1"/>
                </a:solidFill>
                <a:latin typeface="+mn-lt"/>
                <a:ea typeface="+mn-ea"/>
                <a:cs typeface="+mn-ea"/>
                <a:sym typeface="+mn-lt"/>
              </a:rPr>
              <a:t>工业物联网新动能推动工业新智造</a:t>
            </a:r>
            <a:endParaRPr lang="zh-CN" altLang="en-US" sz="3600" b="1" strike="noStrike" noProof="1">
              <a:solidFill>
                <a:schemeClr val="bg1"/>
              </a:solidFill>
              <a:latin typeface="+mn-lt"/>
              <a:ea typeface="+mn-ea"/>
              <a:cs typeface="+mn-ea"/>
              <a:sym typeface="+mn-lt"/>
            </a:endParaRPr>
          </a:p>
        </p:txBody>
      </p:sp>
      <p:sp>
        <p:nvSpPr>
          <p:cNvPr id="11" name="文本框 1"/>
          <p:cNvSpPr/>
          <p:nvPr/>
        </p:nvSpPr>
        <p:spPr>
          <a:xfrm>
            <a:off x="669925" y="4427539"/>
            <a:ext cx="3777384" cy="1021498"/>
          </a:xfrm>
          <a:prstGeom prst="rect">
            <a:avLst/>
          </a:prstGeom>
          <a:noFill/>
          <a:ln w="9525">
            <a:noFill/>
          </a:ln>
        </p:spPr>
        <p:txBody>
          <a:bodyPr wrap="square" anchor="t">
            <a:spAutoFit/>
          </a:bodyPr>
          <a:lstStyle/>
          <a:p>
            <a:pPr lvl="0" indent="0" fontAlgn="base">
              <a:lnSpc>
                <a:spcPct val="200000"/>
              </a:lnSpc>
            </a:pPr>
            <a:r>
              <a:rPr lang="zh-CN" altLang="en-US" sz="2000" b="1" strike="noStrike" noProof="1">
                <a:solidFill>
                  <a:schemeClr val="bg1"/>
                </a:solidFill>
                <a:latin typeface="+mn-lt"/>
                <a:ea typeface="+mn-ea"/>
                <a:cs typeface="+mn-ea"/>
                <a:sym typeface="+mn-lt"/>
              </a:rPr>
              <a:t>深圳市宏电技术股份有限公司</a:t>
            </a:r>
            <a:endParaRPr lang="en-US" altLang="zh-CN" sz="2000" b="1" strike="noStrike" noProof="1">
              <a:solidFill>
                <a:schemeClr val="bg1"/>
              </a:solidFill>
              <a:latin typeface="+mn-lt"/>
              <a:ea typeface="+mn-ea"/>
              <a:cs typeface="+mn-ea"/>
              <a:sym typeface="+mn-lt"/>
            </a:endParaRPr>
          </a:p>
          <a:p>
            <a:pPr lvl="0" indent="0" fontAlgn="base">
              <a:lnSpc>
                <a:spcPct val="200000"/>
              </a:lnSpc>
            </a:pPr>
            <a:r>
              <a:rPr lang="en-US" altLang="zh-CN" sz="1200" spc="300" noProof="1">
                <a:solidFill>
                  <a:schemeClr val="bg1"/>
                </a:solidFill>
                <a:latin typeface="+mn-lt"/>
                <a:ea typeface="+mn-ea"/>
                <a:cs typeface="+mn-ea"/>
                <a:sym typeface="+mn-lt"/>
              </a:rPr>
              <a:t>2018/09</a:t>
            </a:r>
            <a:endParaRPr lang="zh-CN" altLang="en-US" sz="1200" strike="noStrike" spc="300" noProof="1">
              <a:solidFill>
                <a:schemeClr val="bg1"/>
              </a:solidFill>
              <a:latin typeface="+mn-lt"/>
              <a:ea typeface="+mn-ea"/>
              <a:cs typeface="+mn-ea"/>
              <a:sym typeface="+mn-lt"/>
            </a:endParaRPr>
          </a:p>
        </p:txBody>
      </p:sp>
      <p:sp>
        <p:nvSpPr>
          <p:cNvPr id="2" name="文本框 1"/>
          <p:cNvSpPr txBox="1"/>
          <p:nvPr/>
        </p:nvSpPr>
        <p:spPr>
          <a:xfrm>
            <a:off x="621166" y="3392447"/>
            <a:ext cx="4538871" cy="276999"/>
          </a:xfrm>
          <a:prstGeom prst="rect">
            <a:avLst/>
          </a:prstGeom>
          <a:noFill/>
        </p:spPr>
        <p:txBody>
          <a:bodyPr wrap="none" rtlCol="0">
            <a:spAutoFit/>
          </a:bodyPr>
          <a:lstStyle/>
          <a:p>
            <a:r>
              <a:rPr lang="en-US" altLang="zh-CN" sz="1200" dirty="0">
                <a:solidFill>
                  <a:schemeClr val="bg1"/>
                </a:solidFill>
              </a:rPr>
              <a:t>Industrial IoT new impetus to promote new industrial intelligence</a:t>
            </a:r>
            <a:endParaRPr lang="zh-CN" altLang="en-US" sz="12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121" name="矩形 120"/>
          <p:cNvSpPr/>
          <p:nvPr/>
        </p:nvSpPr>
        <p:spPr>
          <a:xfrm>
            <a:off x="9408410" y="888532"/>
            <a:ext cx="1048336" cy="556005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文本框 2"/>
          <p:cNvSpPr txBox="1"/>
          <p:nvPr/>
        </p:nvSpPr>
        <p:spPr>
          <a:xfrm>
            <a:off x="1536065" y="214630"/>
            <a:ext cx="8115935" cy="523220"/>
          </a:xfrm>
          <a:prstGeom prst="rect">
            <a:avLst/>
          </a:prstGeom>
          <a:noFill/>
        </p:spPr>
        <p:txBody>
          <a:bodyPr wrap="square" rtlCol="0">
            <a:spAutoFit/>
          </a:bodyPr>
          <a:lstStyle/>
          <a:p>
            <a:pPr algn="ctr"/>
            <a:r>
              <a:rPr lang="zh-CN" altLang="en-US" sz="2800" b="1" dirty="0">
                <a:solidFill>
                  <a:srgbClr val="4CD1D7"/>
                </a:solidFill>
                <a:latin typeface="+mn-lt"/>
                <a:ea typeface="+mn-ea"/>
                <a:cs typeface="+mn-ea"/>
                <a:sym typeface="+mn-lt"/>
              </a:rPr>
              <a:t>通信打造万物互联      </a:t>
            </a:r>
            <a:r>
              <a:rPr lang="en-US" altLang="zh-CN" sz="2800" b="1" dirty="0">
                <a:solidFill>
                  <a:srgbClr val="4CD1D7"/>
                </a:solidFill>
                <a:latin typeface="+mn-lt"/>
                <a:ea typeface="+mn-ea"/>
                <a:cs typeface="+mn-ea"/>
                <a:sym typeface="+mn-lt"/>
              </a:rPr>
              <a:t>AI</a:t>
            </a:r>
            <a:r>
              <a:rPr lang="zh-CN" altLang="en-US" sz="2800" b="1" dirty="0">
                <a:solidFill>
                  <a:srgbClr val="4CD1D7"/>
                </a:solidFill>
                <a:latin typeface="+mn-lt"/>
                <a:ea typeface="+mn-ea"/>
                <a:cs typeface="+mn-ea"/>
                <a:sym typeface="+mn-lt"/>
              </a:rPr>
              <a:t>赋能万物智联</a:t>
            </a:r>
            <a:endParaRPr lang="zh-CN" altLang="en-US" sz="2800" dirty="0">
              <a:solidFill>
                <a:srgbClr val="4CD1D7"/>
              </a:solidFill>
              <a:latin typeface="+mn-lt"/>
              <a:ea typeface="+mn-ea"/>
              <a:cs typeface="+mn-ea"/>
              <a:sym typeface="+mn-lt"/>
            </a:endParaRPr>
          </a:p>
        </p:txBody>
      </p:sp>
      <p:sp>
        <p:nvSpPr>
          <p:cNvPr id="151" name="矩形 150"/>
          <p:cNvSpPr/>
          <p:nvPr/>
        </p:nvSpPr>
        <p:spPr>
          <a:xfrm>
            <a:off x="1348822" y="885986"/>
            <a:ext cx="8001000" cy="2222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062" name="Picture 38" descr="https://timgsa.baidu.com/timg?image&amp;quality=80&amp;size=b9999_10000&amp;sec=1537448980869&amp;di=d0fe6f665efc0f10303a1d4338de444b&amp;imgtype=0&amp;src=http%3A%2F%2Fimg.mp.sohu.com%2Fupload%2F20170803%2F4497b053750d4604952388de3bf5dff3_th.png"/>
          <p:cNvPicPr>
            <a:picLocks noChangeAspect="1" noChangeArrowheads="1"/>
          </p:cNvPicPr>
          <p:nvPr/>
        </p:nvPicPr>
        <p:blipFill rotWithShape="1">
          <a:blip r:embed="rId2">
            <a:extLst>
              <a:ext uri="{28A0092B-C50C-407E-A947-70E740481C1C}">
                <a14:useLocalDpi xmlns:a14="http://schemas.microsoft.com/office/drawing/2010/main" val="0"/>
              </a:ext>
            </a:extLst>
          </a:blip>
          <a:srcRect r="69316" b="51942"/>
          <a:stretch>
            <a:fillRect/>
          </a:stretch>
        </p:blipFill>
        <p:spPr bwMode="auto">
          <a:xfrm>
            <a:off x="6177436" y="1934287"/>
            <a:ext cx="794208" cy="686532"/>
          </a:xfrm>
          <a:prstGeom prst="rect">
            <a:avLst/>
          </a:prstGeom>
          <a:noFill/>
          <a:extLst>
            <a:ext uri="{909E8E84-426E-40DD-AFC4-6F175D3DCCD1}">
              <a14:hiddenFill xmlns:a14="http://schemas.microsoft.com/office/drawing/2010/main">
                <a:solidFill>
                  <a:srgbClr val="FFFFFF"/>
                </a:solidFill>
              </a14:hiddenFill>
            </a:ext>
          </a:extLst>
        </p:spPr>
      </p:pic>
      <p:pic>
        <p:nvPicPr>
          <p:cNvPr id="96" name="图片 95"/>
          <p:cNvPicPr>
            <a:picLocks noChangeAspect="1"/>
          </p:cNvPicPr>
          <p:nvPr/>
        </p:nvPicPr>
        <p:blipFill rotWithShape="1">
          <a:blip r:embed="rId3" cstate="print">
            <a:extLst>
              <a:ext uri="{28A0092B-C50C-407E-A947-70E740481C1C}">
                <a14:useLocalDpi xmlns:a14="http://schemas.microsoft.com/office/drawing/2010/main" val="0"/>
              </a:ext>
            </a:extLst>
          </a:blip>
          <a:srcRect b="15208"/>
          <a:stretch>
            <a:fillRect/>
          </a:stretch>
        </p:blipFill>
        <p:spPr>
          <a:xfrm>
            <a:off x="6799219" y="2423454"/>
            <a:ext cx="949793" cy="647496"/>
          </a:xfrm>
          <a:prstGeom prst="rect">
            <a:avLst/>
          </a:prstGeom>
        </p:spPr>
      </p:pic>
      <p:sp>
        <p:nvSpPr>
          <p:cNvPr id="11" name="矩形 10"/>
          <p:cNvSpPr/>
          <p:nvPr/>
        </p:nvSpPr>
        <p:spPr>
          <a:xfrm>
            <a:off x="1342472" y="5364641"/>
            <a:ext cx="8006715" cy="108394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矩形: 圆角 6"/>
          <p:cNvSpPr/>
          <p:nvPr/>
        </p:nvSpPr>
        <p:spPr>
          <a:xfrm>
            <a:off x="669927" y="3194360"/>
            <a:ext cx="542109" cy="2074218"/>
          </a:xfrm>
          <a:prstGeom prst="roundRect">
            <a:avLst>
              <a:gd name="adj" fmla="val 823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p:cNvSpPr/>
          <p:nvPr/>
        </p:nvSpPr>
        <p:spPr>
          <a:xfrm>
            <a:off x="669926" y="5364371"/>
            <a:ext cx="542109" cy="1084218"/>
          </a:xfrm>
          <a:prstGeom prst="roundRect">
            <a:avLst>
              <a:gd name="adj" fmla="val 8233"/>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1517854" y="5534188"/>
            <a:ext cx="927463" cy="744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6610" l="10000" r="90000"/>
                    </a14:imgEffect>
                  </a14:imgLayer>
                </a14:imgProps>
              </a:ext>
              <a:ext uri="{28A0092B-C50C-407E-A947-70E740481C1C}">
                <a14:useLocalDpi xmlns:a14="http://schemas.microsoft.com/office/drawing/2010/main" val="0"/>
              </a:ext>
            </a:extLst>
          </a:blip>
          <a:stretch>
            <a:fillRect/>
          </a:stretch>
        </p:blipFill>
        <p:spPr>
          <a:xfrm>
            <a:off x="2622512" y="5364371"/>
            <a:ext cx="753928" cy="889635"/>
          </a:xfrm>
          <a:prstGeom prst="rect">
            <a:avLst/>
          </a:prstGeom>
        </p:spPr>
      </p:pic>
      <p:sp>
        <p:nvSpPr>
          <p:cNvPr id="14" name="文本框 13"/>
          <p:cNvSpPr txBox="1"/>
          <p:nvPr/>
        </p:nvSpPr>
        <p:spPr>
          <a:xfrm>
            <a:off x="2714783" y="6202368"/>
            <a:ext cx="569387" cy="246221"/>
          </a:xfrm>
          <a:prstGeom prst="rect">
            <a:avLst/>
          </a:prstGeom>
          <a:noFill/>
        </p:spPr>
        <p:txBody>
          <a:bodyPr wrap="none" rtlCol="0">
            <a:spAutoFit/>
          </a:bodyPr>
          <a:lstStyle/>
          <a:p>
            <a:r>
              <a:rPr lang="zh-CN" altLang="en-US" sz="1000" dirty="0">
                <a:latin typeface="+mn-lt"/>
                <a:ea typeface="+mn-ea"/>
                <a:cs typeface="+mn-ea"/>
                <a:sym typeface="+mn-lt"/>
              </a:rPr>
              <a:t>大哥大</a:t>
            </a:r>
            <a:endParaRPr lang="zh-CN" altLang="en-US" sz="1000" dirty="0">
              <a:latin typeface="+mn-lt"/>
              <a:ea typeface="+mn-ea"/>
              <a:cs typeface="+mn-ea"/>
              <a:sym typeface="+mn-lt"/>
            </a:endParaRPr>
          </a:p>
        </p:txBody>
      </p:sp>
      <p:sp>
        <p:nvSpPr>
          <p:cNvPr id="15" name="文本框 14"/>
          <p:cNvSpPr txBox="1"/>
          <p:nvPr/>
        </p:nvSpPr>
        <p:spPr>
          <a:xfrm>
            <a:off x="3773202" y="6202368"/>
            <a:ext cx="569387" cy="246221"/>
          </a:xfrm>
          <a:prstGeom prst="rect">
            <a:avLst/>
          </a:prstGeom>
          <a:noFill/>
        </p:spPr>
        <p:txBody>
          <a:bodyPr wrap="none" rtlCol="0">
            <a:spAutoFit/>
          </a:bodyPr>
          <a:lstStyle/>
          <a:p>
            <a:r>
              <a:rPr lang="zh-CN" altLang="en-US" sz="1000" dirty="0">
                <a:latin typeface="+mn-lt"/>
                <a:ea typeface="+mn-ea"/>
                <a:cs typeface="+mn-ea"/>
                <a:sym typeface="+mn-lt"/>
              </a:rPr>
              <a:t>功能机</a:t>
            </a:r>
            <a:endParaRPr lang="zh-CN" altLang="en-US" sz="1000" dirty="0">
              <a:latin typeface="+mn-lt"/>
              <a:ea typeface="+mn-ea"/>
              <a:cs typeface="+mn-ea"/>
              <a:sym typeface="+mn-lt"/>
            </a:endParaRPr>
          </a:p>
        </p:txBody>
      </p:sp>
      <p:pic>
        <p:nvPicPr>
          <p:cNvPr id="1026" name="Picture 2" descr="https://timgsa.baidu.com/timg?image&amp;quality=80&amp;size=b9999_10000&amp;sec=1537445516052&amp;di=a59814b672367130cc025ebb874e6a7d&amp;imgtype=0&amp;src=http%3A%2F%2Fstatic.leiphone.com%2Fuploads%2F10-3%2F-1%2F10-39-12-72.jpg%3FimageMogr2%2Fformat%2Fjpg%2Fquality%2F80"/>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613" b="99387" l="10000" r="90000"/>
                    </a14:imgEffect>
                  </a14:imgLayer>
                </a14:imgProps>
              </a:ext>
              <a:ext uri="{28A0092B-C50C-407E-A947-70E740481C1C}">
                <a14:useLocalDpi xmlns:a14="http://schemas.microsoft.com/office/drawing/2010/main" val="0"/>
              </a:ext>
            </a:extLst>
          </a:blip>
          <a:srcRect l="35776" r="35086"/>
          <a:stretch>
            <a:fillRect/>
          </a:stretch>
        </p:blipFill>
        <p:spPr bwMode="auto">
          <a:xfrm>
            <a:off x="3918951" y="5666323"/>
            <a:ext cx="277888" cy="5360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imgsa.baidu.com/timg?image&amp;quality=80&amp;size=b9999_10000&amp;sec=1537445610817&amp;di=c3045e5728d6c8dccbc48dfb7941cc9d&amp;imgtype=0&amp;src=http%3A%2F%2Fresource.okhqb.com%2Fpublic%2F71%2F00%2F7100ceb0a211dd14b23aa2e812469256.jpg"/>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4107" b="94867" l="25049" r="71068"/>
                    </a14:imgEffect>
                  </a14:imgLayer>
                </a14:imgProps>
              </a:ext>
              <a:ext uri="{28A0092B-C50C-407E-A947-70E740481C1C}">
                <a14:useLocalDpi xmlns:a14="http://schemas.microsoft.com/office/drawing/2010/main" val="0"/>
              </a:ext>
            </a:extLst>
          </a:blip>
          <a:srcRect/>
          <a:stretch>
            <a:fillRect/>
          </a:stretch>
        </p:blipFill>
        <p:spPr bwMode="auto">
          <a:xfrm>
            <a:off x="4834568" y="5485916"/>
            <a:ext cx="812252" cy="768090"/>
          </a:xfrm>
          <a:prstGeom prst="rect">
            <a:avLst/>
          </a:prstGeom>
          <a:noFill/>
          <a:extLst>
            <a:ext uri="{909E8E84-426E-40DD-AFC4-6F175D3DCCD1}">
              <a14:hiddenFill xmlns:a14="http://schemas.microsoft.com/office/drawing/2010/main">
                <a:solidFill>
                  <a:srgbClr val="FFFFFF"/>
                </a:solidFill>
              </a14:hiddenFill>
            </a:ext>
          </a:extLst>
        </p:spPr>
      </p:pic>
      <p:sp>
        <p:nvSpPr>
          <p:cNvPr id="18" name="文本框 17"/>
          <p:cNvSpPr txBox="1"/>
          <p:nvPr/>
        </p:nvSpPr>
        <p:spPr>
          <a:xfrm>
            <a:off x="4942686" y="6202367"/>
            <a:ext cx="569387" cy="246221"/>
          </a:xfrm>
          <a:prstGeom prst="rect">
            <a:avLst/>
          </a:prstGeom>
          <a:noFill/>
        </p:spPr>
        <p:txBody>
          <a:bodyPr wrap="none" rtlCol="0">
            <a:spAutoFit/>
          </a:bodyPr>
          <a:lstStyle/>
          <a:p>
            <a:r>
              <a:rPr lang="zh-CN" altLang="en-US" sz="1000" dirty="0">
                <a:latin typeface="+mn-lt"/>
                <a:ea typeface="+mn-ea"/>
                <a:cs typeface="+mn-ea"/>
                <a:sym typeface="+mn-lt"/>
              </a:rPr>
              <a:t>智能机</a:t>
            </a:r>
            <a:endParaRPr lang="zh-CN" altLang="en-US" sz="1000" dirty="0">
              <a:latin typeface="+mn-lt"/>
              <a:ea typeface="+mn-ea"/>
              <a:cs typeface="+mn-ea"/>
              <a:sym typeface="+mn-lt"/>
            </a:endParaRPr>
          </a:p>
        </p:txBody>
      </p:sp>
      <p:pic>
        <p:nvPicPr>
          <p:cNvPr id="17" name="图片 16"/>
          <p:cNvPicPr>
            <a:picLocks noChangeAspect="1"/>
          </p:cNvPicPr>
          <p:nvPr/>
        </p:nvPicPr>
        <p:blipFill>
          <a:blip r:embed="rId10" cstate="print">
            <a:extLst>
              <a:ext uri="{BEBA8EAE-BF5A-486C-A8C5-ECC9F3942E4B}">
                <a14:imgProps xmlns:a14="http://schemas.microsoft.com/office/drawing/2010/main">
                  <a14:imgLayer r:embed="rId11">
                    <a14:imgEffect>
                      <a14:backgroundRemoval t="2057" b="97627" l="10000" r="90000"/>
                    </a14:imgEffect>
                  </a14:imgLayer>
                </a14:imgProps>
              </a:ext>
              <a:ext uri="{28A0092B-C50C-407E-A947-70E740481C1C}">
                <a14:useLocalDpi xmlns:a14="http://schemas.microsoft.com/office/drawing/2010/main" val="0"/>
              </a:ext>
            </a:extLst>
          </a:blip>
          <a:stretch>
            <a:fillRect/>
          </a:stretch>
        </p:blipFill>
        <p:spPr>
          <a:xfrm>
            <a:off x="6203846" y="5421268"/>
            <a:ext cx="654805" cy="827674"/>
          </a:xfrm>
          <a:prstGeom prst="rect">
            <a:avLst/>
          </a:prstGeom>
        </p:spPr>
      </p:pic>
      <p:sp>
        <p:nvSpPr>
          <p:cNvPr id="21" name="文本框 20"/>
          <p:cNvSpPr txBox="1"/>
          <p:nvPr/>
        </p:nvSpPr>
        <p:spPr>
          <a:xfrm>
            <a:off x="6312801" y="6202367"/>
            <a:ext cx="441146" cy="246221"/>
          </a:xfrm>
          <a:prstGeom prst="rect">
            <a:avLst/>
          </a:prstGeom>
          <a:noFill/>
        </p:spPr>
        <p:txBody>
          <a:bodyPr wrap="none" rtlCol="0">
            <a:spAutoFit/>
          </a:bodyPr>
          <a:lstStyle/>
          <a:p>
            <a:r>
              <a:rPr lang="zh-CN" altLang="en-US" sz="1000" dirty="0">
                <a:latin typeface="+mn-lt"/>
                <a:ea typeface="+mn-ea"/>
                <a:cs typeface="+mn-ea"/>
                <a:sym typeface="+mn-lt"/>
              </a:rPr>
              <a:t>平板</a:t>
            </a:r>
            <a:endParaRPr lang="zh-CN" altLang="en-US" sz="1000" dirty="0">
              <a:latin typeface="+mn-lt"/>
              <a:ea typeface="+mn-ea"/>
              <a:cs typeface="+mn-ea"/>
              <a:sym typeface="+mn-lt"/>
            </a:endParaRPr>
          </a:p>
        </p:txBody>
      </p:sp>
      <p:pic>
        <p:nvPicPr>
          <p:cNvPr id="1032" name="Picture 8" descr="https://timgsa.baidu.com/timg?image&amp;quality=80&amp;size=b9999_10000&amp;sec=1537445870698&amp;di=f88a243a6baf262d80db341316878d7c&amp;imgtype=0&amp;src=http%3A%2F%2Fwww.sxycrb.com%2Fsyxw%2Fuploads%2Fimage%2Fcustomer%2F58161%2F%25E6%2596%2587%25E7%25AB%25A0%25E6%258F%2592%25E5%259B%25BE%2Fd07255982322.jpg"/>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43226" b="90000" l="25200" r="71400"/>
                    </a14:imgEffect>
                  </a14:imgLayer>
                </a14:imgProps>
              </a:ext>
              <a:ext uri="{28A0092B-C50C-407E-A947-70E740481C1C}">
                <a14:useLocalDpi xmlns:a14="http://schemas.microsoft.com/office/drawing/2010/main" val="0"/>
              </a:ext>
            </a:extLst>
          </a:blip>
          <a:srcRect l="25125" t="40231" r="29909"/>
          <a:stretch>
            <a:fillRect/>
          </a:stretch>
        </p:blipFill>
        <p:spPr bwMode="auto">
          <a:xfrm>
            <a:off x="8716635" y="5697083"/>
            <a:ext cx="654805" cy="539622"/>
          </a:xfrm>
          <a:prstGeom prst="rect">
            <a:avLst/>
          </a:prstGeom>
          <a:noFill/>
          <a:extLst>
            <a:ext uri="{909E8E84-426E-40DD-AFC4-6F175D3DCCD1}">
              <a14:hiddenFill xmlns:a14="http://schemas.microsoft.com/office/drawing/2010/main">
                <a:solidFill>
                  <a:srgbClr val="FFFFFF"/>
                </a:solidFill>
              </a14:hiddenFill>
            </a:ext>
          </a:extLst>
        </p:spPr>
      </p:pic>
      <p:sp>
        <p:nvSpPr>
          <p:cNvPr id="30" name="矩形 29"/>
          <p:cNvSpPr/>
          <p:nvPr/>
        </p:nvSpPr>
        <p:spPr>
          <a:xfrm>
            <a:off x="1336032" y="4713758"/>
            <a:ext cx="1109285" cy="5517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p:cNvSpPr/>
          <p:nvPr/>
        </p:nvSpPr>
        <p:spPr>
          <a:xfrm>
            <a:off x="2556172" y="4713758"/>
            <a:ext cx="6793207" cy="5517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4" name="文本框 23"/>
          <p:cNvSpPr txBox="1"/>
          <p:nvPr/>
        </p:nvSpPr>
        <p:spPr>
          <a:xfrm>
            <a:off x="1735364" y="5767980"/>
            <a:ext cx="492443" cy="276999"/>
          </a:xfrm>
          <a:prstGeom prst="rect">
            <a:avLst/>
          </a:prstGeom>
          <a:noFill/>
        </p:spPr>
        <p:txBody>
          <a:bodyPr wrap="none" rtlCol="0">
            <a:spAutoFit/>
          </a:bodyPr>
          <a:lstStyle/>
          <a:p>
            <a:pPr algn="ctr"/>
            <a:r>
              <a:rPr lang="zh-CN" altLang="en-US" sz="1200" b="1" dirty="0">
                <a:solidFill>
                  <a:schemeClr val="bg1"/>
                </a:solidFill>
                <a:latin typeface="+mn-lt"/>
                <a:ea typeface="+mn-ea"/>
                <a:cs typeface="+mn-ea"/>
                <a:sym typeface="+mn-lt"/>
              </a:rPr>
              <a:t>终端</a:t>
            </a:r>
            <a:endParaRPr lang="zh-CN" altLang="en-US" sz="1200" b="1" dirty="0">
              <a:solidFill>
                <a:schemeClr val="bg1"/>
              </a:solidFill>
              <a:latin typeface="+mn-lt"/>
              <a:ea typeface="+mn-ea"/>
              <a:cs typeface="+mn-ea"/>
              <a:sym typeface="+mn-lt"/>
            </a:endParaRPr>
          </a:p>
        </p:txBody>
      </p:sp>
      <p:sp>
        <p:nvSpPr>
          <p:cNvPr id="33" name="文本框 32"/>
          <p:cNvSpPr txBox="1"/>
          <p:nvPr/>
        </p:nvSpPr>
        <p:spPr>
          <a:xfrm>
            <a:off x="1647673" y="4851146"/>
            <a:ext cx="492443" cy="276999"/>
          </a:xfrm>
          <a:prstGeom prst="rect">
            <a:avLst/>
          </a:prstGeom>
          <a:noFill/>
        </p:spPr>
        <p:txBody>
          <a:bodyPr wrap="none" rtlCol="0">
            <a:spAutoFit/>
          </a:bodyPr>
          <a:lstStyle/>
          <a:p>
            <a:r>
              <a:rPr lang="zh-CN" altLang="en-US" sz="1200" b="1" dirty="0">
                <a:solidFill>
                  <a:schemeClr val="bg1"/>
                </a:solidFill>
                <a:latin typeface="+mn-lt"/>
                <a:ea typeface="+mn-ea"/>
                <a:cs typeface="+mn-ea"/>
                <a:sym typeface="+mn-lt"/>
              </a:rPr>
              <a:t>速率</a:t>
            </a:r>
            <a:endParaRPr lang="zh-CN" altLang="en-US" sz="1200" b="1" dirty="0">
              <a:solidFill>
                <a:schemeClr val="bg1"/>
              </a:solidFill>
              <a:latin typeface="+mn-lt"/>
              <a:ea typeface="+mn-ea"/>
              <a:cs typeface="+mn-ea"/>
              <a:sym typeface="+mn-lt"/>
            </a:endParaRPr>
          </a:p>
        </p:txBody>
      </p:sp>
      <p:sp>
        <p:nvSpPr>
          <p:cNvPr id="34" name="文本框 33"/>
          <p:cNvSpPr txBox="1"/>
          <p:nvPr/>
        </p:nvSpPr>
        <p:spPr>
          <a:xfrm>
            <a:off x="3598226" y="4873556"/>
            <a:ext cx="566181"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9.6kbps</a:t>
            </a:r>
            <a:endParaRPr lang="zh-CN" altLang="en-US" sz="800" dirty="0">
              <a:solidFill>
                <a:schemeClr val="bg1"/>
              </a:solidFill>
              <a:latin typeface="+mn-lt"/>
              <a:ea typeface="+mn-ea"/>
              <a:cs typeface="+mn-ea"/>
              <a:sym typeface="+mn-lt"/>
            </a:endParaRPr>
          </a:p>
        </p:txBody>
      </p:sp>
      <p:sp>
        <p:nvSpPr>
          <p:cNvPr id="35" name="文本框 34"/>
          <p:cNvSpPr txBox="1"/>
          <p:nvPr/>
        </p:nvSpPr>
        <p:spPr>
          <a:xfrm>
            <a:off x="4372947" y="4796611"/>
            <a:ext cx="688009" cy="386068"/>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171.2kbps</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307.2kbps</a:t>
            </a:r>
            <a:endParaRPr lang="zh-CN" altLang="en-US" sz="800" dirty="0">
              <a:solidFill>
                <a:schemeClr val="bg1"/>
              </a:solidFill>
              <a:latin typeface="+mn-lt"/>
              <a:ea typeface="+mn-ea"/>
              <a:cs typeface="+mn-ea"/>
              <a:sym typeface="+mn-lt"/>
            </a:endParaRPr>
          </a:p>
        </p:txBody>
      </p:sp>
      <p:sp>
        <p:nvSpPr>
          <p:cNvPr id="36" name="文本框 35"/>
          <p:cNvSpPr txBox="1"/>
          <p:nvPr/>
        </p:nvSpPr>
        <p:spPr>
          <a:xfrm>
            <a:off x="5322694" y="4873556"/>
            <a:ext cx="575799" cy="23108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384kbps</a:t>
            </a:r>
            <a:endParaRPr lang="zh-CN" altLang="en-US" sz="800" dirty="0">
              <a:solidFill>
                <a:schemeClr val="bg1"/>
              </a:solidFill>
              <a:latin typeface="+mn-lt"/>
              <a:ea typeface="+mn-ea"/>
              <a:cs typeface="+mn-ea"/>
              <a:sym typeface="+mn-lt"/>
            </a:endParaRPr>
          </a:p>
        </p:txBody>
      </p:sp>
      <p:sp>
        <p:nvSpPr>
          <p:cNvPr id="37" name="文本框 36"/>
          <p:cNvSpPr txBox="1"/>
          <p:nvPr/>
        </p:nvSpPr>
        <p:spPr>
          <a:xfrm flipH="1">
            <a:off x="6127240" y="4719667"/>
            <a:ext cx="638316" cy="538865"/>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3.1Mbps</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2.8Mbps</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14.4Mbps</a:t>
            </a:r>
            <a:endParaRPr lang="zh-CN" altLang="en-US" sz="800" dirty="0">
              <a:solidFill>
                <a:schemeClr val="bg1"/>
              </a:solidFill>
              <a:latin typeface="+mn-lt"/>
              <a:ea typeface="+mn-ea"/>
              <a:cs typeface="+mn-ea"/>
              <a:sym typeface="+mn-lt"/>
            </a:endParaRPr>
          </a:p>
        </p:txBody>
      </p:sp>
      <p:sp>
        <p:nvSpPr>
          <p:cNvPr id="38" name="文本框 37"/>
          <p:cNvSpPr txBox="1"/>
          <p:nvPr/>
        </p:nvSpPr>
        <p:spPr>
          <a:xfrm flipH="1">
            <a:off x="7167537" y="4796611"/>
            <a:ext cx="609462" cy="384977"/>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100Mbps</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150Mbps</a:t>
            </a:r>
            <a:endParaRPr lang="en-US" altLang="zh-CN" sz="800" dirty="0">
              <a:solidFill>
                <a:schemeClr val="bg1"/>
              </a:solidFill>
              <a:latin typeface="+mn-lt"/>
              <a:ea typeface="+mn-ea"/>
              <a:cs typeface="+mn-ea"/>
              <a:sym typeface="+mn-lt"/>
            </a:endParaRPr>
          </a:p>
        </p:txBody>
      </p:sp>
      <p:sp>
        <p:nvSpPr>
          <p:cNvPr id="39" name="文本框 38"/>
          <p:cNvSpPr txBox="1"/>
          <p:nvPr/>
        </p:nvSpPr>
        <p:spPr>
          <a:xfrm flipH="1">
            <a:off x="7941512" y="4873556"/>
            <a:ext cx="609462" cy="23108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300Mbps</a:t>
            </a:r>
            <a:endParaRPr lang="en-US" altLang="zh-CN" sz="800" dirty="0">
              <a:solidFill>
                <a:schemeClr val="bg1"/>
              </a:solidFill>
              <a:latin typeface="+mn-lt"/>
              <a:ea typeface="+mn-ea"/>
              <a:cs typeface="+mn-ea"/>
              <a:sym typeface="+mn-lt"/>
            </a:endParaRPr>
          </a:p>
        </p:txBody>
      </p:sp>
      <p:sp>
        <p:nvSpPr>
          <p:cNvPr id="40" name="文本框 39"/>
          <p:cNvSpPr txBox="1"/>
          <p:nvPr/>
        </p:nvSpPr>
        <p:spPr>
          <a:xfrm flipH="1">
            <a:off x="8612409" y="4873556"/>
            <a:ext cx="56297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10Gbps</a:t>
            </a:r>
            <a:endParaRPr lang="en-US" altLang="zh-CN" sz="800" dirty="0">
              <a:solidFill>
                <a:schemeClr val="bg1"/>
              </a:solidFill>
              <a:latin typeface="+mn-lt"/>
              <a:ea typeface="+mn-ea"/>
              <a:cs typeface="+mn-ea"/>
              <a:sym typeface="+mn-lt"/>
            </a:endParaRPr>
          </a:p>
        </p:txBody>
      </p:sp>
      <p:sp>
        <p:nvSpPr>
          <p:cNvPr id="44" name="矩形 43"/>
          <p:cNvSpPr/>
          <p:nvPr/>
        </p:nvSpPr>
        <p:spPr>
          <a:xfrm>
            <a:off x="1336032" y="4098330"/>
            <a:ext cx="1109286" cy="5517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矩形 44"/>
          <p:cNvSpPr/>
          <p:nvPr/>
        </p:nvSpPr>
        <p:spPr>
          <a:xfrm>
            <a:off x="2556172" y="4095876"/>
            <a:ext cx="6793207" cy="5517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文本框 45"/>
          <p:cNvSpPr txBox="1"/>
          <p:nvPr/>
        </p:nvSpPr>
        <p:spPr>
          <a:xfrm>
            <a:off x="1493785" y="4235718"/>
            <a:ext cx="800219" cy="276999"/>
          </a:xfrm>
          <a:prstGeom prst="rect">
            <a:avLst/>
          </a:prstGeom>
          <a:noFill/>
        </p:spPr>
        <p:txBody>
          <a:bodyPr wrap="none" rtlCol="0">
            <a:spAutoFit/>
          </a:bodyPr>
          <a:lstStyle/>
          <a:p>
            <a:pPr algn="ctr"/>
            <a:r>
              <a:rPr lang="zh-CN" altLang="en-US" sz="1200" b="1" dirty="0">
                <a:solidFill>
                  <a:schemeClr val="bg1"/>
                </a:solidFill>
                <a:latin typeface="+mn-lt"/>
                <a:ea typeface="+mn-ea"/>
                <a:cs typeface="+mn-ea"/>
                <a:sym typeface="+mn-lt"/>
              </a:rPr>
              <a:t>通信标准</a:t>
            </a:r>
            <a:endParaRPr lang="zh-CN" altLang="en-US" sz="1200" b="1" dirty="0">
              <a:solidFill>
                <a:schemeClr val="bg1"/>
              </a:solidFill>
              <a:latin typeface="+mn-lt"/>
              <a:ea typeface="+mn-ea"/>
              <a:cs typeface="+mn-ea"/>
              <a:sym typeface="+mn-lt"/>
            </a:endParaRPr>
          </a:p>
        </p:txBody>
      </p:sp>
      <p:sp>
        <p:nvSpPr>
          <p:cNvPr id="47" name="文本框 46"/>
          <p:cNvSpPr txBox="1"/>
          <p:nvPr/>
        </p:nvSpPr>
        <p:spPr>
          <a:xfrm>
            <a:off x="2708493" y="4258128"/>
            <a:ext cx="458780" cy="23108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TACS</a:t>
            </a:r>
            <a:endParaRPr lang="zh-CN" altLang="en-US" sz="800" dirty="0">
              <a:solidFill>
                <a:schemeClr val="bg1"/>
              </a:solidFill>
              <a:latin typeface="+mn-lt"/>
              <a:ea typeface="+mn-ea"/>
              <a:cs typeface="+mn-ea"/>
              <a:sym typeface="+mn-lt"/>
            </a:endParaRPr>
          </a:p>
        </p:txBody>
      </p:sp>
      <p:sp>
        <p:nvSpPr>
          <p:cNvPr id="48" name="文本框 47"/>
          <p:cNvSpPr txBox="1"/>
          <p:nvPr/>
        </p:nvSpPr>
        <p:spPr>
          <a:xfrm>
            <a:off x="3586070" y="4258128"/>
            <a:ext cx="421910"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GSM</a:t>
            </a:r>
            <a:endParaRPr lang="zh-CN" altLang="en-US" sz="800" dirty="0">
              <a:solidFill>
                <a:schemeClr val="bg1"/>
              </a:solidFill>
              <a:latin typeface="+mn-lt"/>
              <a:ea typeface="+mn-ea"/>
              <a:cs typeface="+mn-ea"/>
              <a:sym typeface="+mn-lt"/>
            </a:endParaRPr>
          </a:p>
        </p:txBody>
      </p:sp>
      <p:sp>
        <p:nvSpPr>
          <p:cNvPr id="49" name="文本框 48"/>
          <p:cNvSpPr txBox="1"/>
          <p:nvPr/>
        </p:nvSpPr>
        <p:spPr>
          <a:xfrm>
            <a:off x="4390939" y="4181183"/>
            <a:ext cx="875561" cy="386068"/>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GPRS</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CDMA20001X</a:t>
            </a:r>
            <a:endParaRPr lang="zh-CN" altLang="en-US" sz="800" dirty="0">
              <a:solidFill>
                <a:schemeClr val="bg1"/>
              </a:solidFill>
              <a:latin typeface="+mn-lt"/>
              <a:ea typeface="+mn-ea"/>
              <a:cs typeface="+mn-ea"/>
              <a:sym typeface="+mn-lt"/>
            </a:endParaRPr>
          </a:p>
        </p:txBody>
      </p:sp>
      <p:sp>
        <p:nvSpPr>
          <p:cNvPr id="50" name="文本框 49"/>
          <p:cNvSpPr txBox="1"/>
          <p:nvPr/>
        </p:nvSpPr>
        <p:spPr>
          <a:xfrm flipH="1">
            <a:off x="5356357" y="4258128"/>
            <a:ext cx="476412" cy="23108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EDGE</a:t>
            </a:r>
            <a:endParaRPr lang="zh-CN" altLang="en-US" sz="800" dirty="0">
              <a:solidFill>
                <a:schemeClr val="bg1"/>
              </a:solidFill>
              <a:latin typeface="+mn-lt"/>
              <a:ea typeface="+mn-ea"/>
              <a:cs typeface="+mn-ea"/>
              <a:sym typeface="+mn-lt"/>
            </a:endParaRPr>
          </a:p>
        </p:txBody>
      </p:sp>
      <p:sp>
        <p:nvSpPr>
          <p:cNvPr id="51" name="文本框 50"/>
          <p:cNvSpPr txBox="1"/>
          <p:nvPr/>
        </p:nvSpPr>
        <p:spPr>
          <a:xfrm flipH="1">
            <a:off x="6130132" y="4104239"/>
            <a:ext cx="716863" cy="538865"/>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CDMA2000</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TD-SDMA</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WCDMA</a:t>
            </a:r>
            <a:endParaRPr lang="en-US" altLang="zh-CN" sz="800" dirty="0">
              <a:solidFill>
                <a:schemeClr val="bg1"/>
              </a:solidFill>
              <a:latin typeface="+mn-lt"/>
              <a:ea typeface="+mn-ea"/>
              <a:cs typeface="+mn-ea"/>
              <a:sym typeface="+mn-lt"/>
            </a:endParaRPr>
          </a:p>
        </p:txBody>
      </p:sp>
      <p:sp>
        <p:nvSpPr>
          <p:cNvPr id="52" name="文本框 51"/>
          <p:cNvSpPr txBox="1"/>
          <p:nvPr/>
        </p:nvSpPr>
        <p:spPr>
          <a:xfrm flipH="1">
            <a:off x="7134911" y="4181183"/>
            <a:ext cx="1273105" cy="386068"/>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TD-LTE       TE-LTE-A</a:t>
            </a:r>
            <a:endParaRPr lang="en-US" altLang="zh-CN" sz="800" dirty="0">
              <a:solidFill>
                <a:schemeClr val="bg1"/>
              </a:solidFill>
              <a:latin typeface="+mn-lt"/>
              <a:ea typeface="+mn-ea"/>
              <a:cs typeface="+mn-ea"/>
              <a:sym typeface="+mn-lt"/>
            </a:endParaRPr>
          </a:p>
          <a:p>
            <a:pPr>
              <a:lnSpc>
                <a:spcPct val="125000"/>
              </a:lnSpc>
            </a:pPr>
            <a:r>
              <a:rPr lang="en-US" altLang="zh-CN" sz="800" dirty="0">
                <a:solidFill>
                  <a:schemeClr val="bg1"/>
                </a:solidFill>
                <a:latin typeface="+mn-lt"/>
                <a:ea typeface="+mn-ea"/>
                <a:cs typeface="+mn-ea"/>
                <a:sym typeface="+mn-lt"/>
              </a:rPr>
              <a:t>FDD-LTE    FDD-LTE-A</a:t>
            </a:r>
            <a:endParaRPr lang="en-US" altLang="zh-CN" sz="800" dirty="0">
              <a:solidFill>
                <a:schemeClr val="bg1"/>
              </a:solidFill>
              <a:latin typeface="+mn-lt"/>
              <a:ea typeface="+mn-ea"/>
              <a:cs typeface="+mn-ea"/>
              <a:sym typeface="+mn-lt"/>
            </a:endParaRPr>
          </a:p>
        </p:txBody>
      </p:sp>
      <p:sp>
        <p:nvSpPr>
          <p:cNvPr id="54" name="矩形 53"/>
          <p:cNvSpPr/>
          <p:nvPr/>
        </p:nvSpPr>
        <p:spPr>
          <a:xfrm>
            <a:off x="1342472" y="3640774"/>
            <a:ext cx="1102845" cy="3846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54"/>
          <p:cNvSpPr/>
          <p:nvPr/>
        </p:nvSpPr>
        <p:spPr>
          <a:xfrm>
            <a:off x="2556172" y="3645118"/>
            <a:ext cx="6793207" cy="3846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文本框 55"/>
          <p:cNvSpPr txBox="1"/>
          <p:nvPr/>
        </p:nvSpPr>
        <p:spPr>
          <a:xfrm>
            <a:off x="1493785" y="3681467"/>
            <a:ext cx="800219" cy="276999"/>
          </a:xfrm>
          <a:prstGeom prst="rect">
            <a:avLst/>
          </a:prstGeom>
          <a:noFill/>
        </p:spPr>
        <p:txBody>
          <a:bodyPr wrap="none" rtlCol="0">
            <a:spAutoFit/>
          </a:bodyPr>
          <a:lstStyle/>
          <a:p>
            <a:pPr algn="ctr"/>
            <a:r>
              <a:rPr lang="zh-CN" altLang="en-US" sz="1200" b="1" dirty="0">
                <a:solidFill>
                  <a:schemeClr val="bg1"/>
                </a:solidFill>
                <a:latin typeface="+mn-lt"/>
                <a:ea typeface="+mn-ea"/>
                <a:cs typeface="+mn-ea"/>
                <a:sym typeface="+mn-lt"/>
              </a:rPr>
              <a:t>通信技术</a:t>
            </a:r>
            <a:endParaRPr lang="zh-CN" altLang="en-US" sz="1200" b="1" dirty="0">
              <a:solidFill>
                <a:schemeClr val="bg1"/>
              </a:solidFill>
              <a:latin typeface="+mn-lt"/>
              <a:ea typeface="+mn-ea"/>
              <a:cs typeface="+mn-ea"/>
              <a:sym typeface="+mn-lt"/>
            </a:endParaRPr>
          </a:p>
        </p:txBody>
      </p:sp>
      <p:sp>
        <p:nvSpPr>
          <p:cNvPr id="57" name="文本框 56"/>
          <p:cNvSpPr txBox="1"/>
          <p:nvPr/>
        </p:nvSpPr>
        <p:spPr>
          <a:xfrm>
            <a:off x="2708493" y="3713348"/>
            <a:ext cx="32252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1G</a:t>
            </a:r>
            <a:endParaRPr lang="zh-CN" altLang="en-US" sz="800" dirty="0">
              <a:solidFill>
                <a:schemeClr val="bg1"/>
              </a:solidFill>
              <a:latin typeface="+mn-lt"/>
              <a:ea typeface="+mn-ea"/>
              <a:cs typeface="+mn-ea"/>
              <a:sym typeface="+mn-lt"/>
            </a:endParaRPr>
          </a:p>
        </p:txBody>
      </p:sp>
      <p:sp>
        <p:nvSpPr>
          <p:cNvPr id="58" name="文本框 57"/>
          <p:cNvSpPr txBox="1"/>
          <p:nvPr/>
        </p:nvSpPr>
        <p:spPr>
          <a:xfrm>
            <a:off x="3586070" y="3713348"/>
            <a:ext cx="32252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2G</a:t>
            </a:r>
            <a:endParaRPr lang="zh-CN" altLang="en-US" sz="800" dirty="0">
              <a:solidFill>
                <a:schemeClr val="bg1"/>
              </a:solidFill>
              <a:latin typeface="+mn-lt"/>
              <a:ea typeface="+mn-ea"/>
              <a:cs typeface="+mn-ea"/>
              <a:sym typeface="+mn-lt"/>
            </a:endParaRPr>
          </a:p>
        </p:txBody>
      </p:sp>
      <p:sp>
        <p:nvSpPr>
          <p:cNvPr id="67" name="矩形 66"/>
          <p:cNvSpPr/>
          <p:nvPr/>
        </p:nvSpPr>
        <p:spPr>
          <a:xfrm>
            <a:off x="1348822" y="3194360"/>
            <a:ext cx="1096495" cy="3846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矩形 67"/>
          <p:cNvSpPr/>
          <p:nvPr/>
        </p:nvSpPr>
        <p:spPr>
          <a:xfrm>
            <a:off x="2556172" y="3194360"/>
            <a:ext cx="6793207" cy="3846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矩形: 圆角 68"/>
          <p:cNvSpPr/>
          <p:nvPr/>
        </p:nvSpPr>
        <p:spPr>
          <a:xfrm>
            <a:off x="669925" y="883474"/>
            <a:ext cx="542109" cy="2222255"/>
          </a:xfrm>
          <a:prstGeom prst="roundRect">
            <a:avLst>
              <a:gd name="adj" fmla="val 823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文本框 69"/>
          <p:cNvSpPr txBox="1"/>
          <p:nvPr/>
        </p:nvSpPr>
        <p:spPr>
          <a:xfrm>
            <a:off x="4390939" y="3713348"/>
            <a:ext cx="40748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2.5G</a:t>
            </a:r>
            <a:endParaRPr lang="zh-CN" altLang="en-US" sz="800" dirty="0">
              <a:solidFill>
                <a:schemeClr val="bg1"/>
              </a:solidFill>
              <a:latin typeface="+mn-lt"/>
              <a:ea typeface="+mn-ea"/>
              <a:cs typeface="+mn-ea"/>
              <a:sym typeface="+mn-lt"/>
            </a:endParaRPr>
          </a:p>
        </p:txBody>
      </p:sp>
      <p:sp>
        <p:nvSpPr>
          <p:cNvPr id="71" name="文本框 70"/>
          <p:cNvSpPr txBox="1"/>
          <p:nvPr/>
        </p:nvSpPr>
        <p:spPr>
          <a:xfrm>
            <a:off x="5356357" y="3713348"/>
            <a:ext cx="468398"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2.75G</a:t>
            </a:r>
            <a:endParaRPr lang="zh-CN" altLang="en-US" sz="800" dirty="0">
              <a:solidFill>
                <a:schemeClr val="bg1"/>
              </a:solidFill>
              <a:latin typeface="+mn-lt"/>
              <a:ea typeface="+mn-ea"/>
              <a:cs typeface="+mn-ea"/>
              <a:sym typeface="+mn-lt"/>
            </a:endParaRPr>
          </a:p>
        </p:txBody>
      </p:sp>
      <p:sp>
        <p:nvSpPr>
          <p:cNvPr id="72" name="文本框 71"/>
          <p:cNvSpPr txBox="1"/>
          <p:nvPr/>
        </p:nvSpPr>
        <p:spPr>
          <a:xfrm>
            <a:off x="6130132" y="3713348"/>
            <a:ext cx="32252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3G</a:t>
            </a:r>
            <a:endParaRPr lang="zh-CN" altLang="en-US" sz="800" dirty="0">
              <a:solidFill>
                <a:schemeClr val="bg1"/>
              </a:solidFill>
              <a:latin typeface="+mn-lt"/>
              <a:ea typeface="+mn-ea"/>
              <a:cs typeface="+mn-ea"/>
              <a:sym typeface="+mn-lt"/>
            </a:endParaRPr>
          </a:p>
        </p:txBody>
      </p:sp>
      <p:sp>
        <p:nvSpPr>
          <p:cNvPr id="73" name="文本框 72"/>
          <p:cNvSpPr txBox="1"/>
          <p:nvPr/>
        </p:nvSpPr>
        <p:spPr>
          <a:xfrm>
            <a:off x="7134911" y="3713348"/>
            <a:ext cx="32252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4G</a:t>
            </a:r>
            <a:endParaRPr lang="zh-CN" altLang="en-US" sz="800" dirty="0">
              <a:solidFill>
                <a:schemeClr val="bg1"/>
              </a:solidFill>
              <a:latin typeface="+mn-lt"/>
              <a:ea typeface="+mn-ea"/>
              <a:cs typeface="+mn-ea"/>
              <a:sym typeface="+mn-lt"/>
            </a:endParaRPr>
          </a:p>
        </p:txBody>
      </p:sp>
      <p:sp>
        <p:nvSpPr>
          <p:cNvPr id="74" name="文本框 73"/>
          <p:cNvSpPr txBox="1"/>
          <p:nvPr/>
        </p:nvSpPr>
        <p:spPr>
          <a:xfrm>
            <a:off x="7686259" y="3713348"/>
            <a:ext cx="381836" cy="23108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4G+</a:t>
            </a:r>
            <a:endParaRPr lang="zh-CN" altLang="en-US" sz="800" dirty="0">
              <a:solidFill>
                <a:schemeClr val="bg1"/>
              </a:solidFill>
              <a:latin typeface="+mn-lt"/>
              <a:ea typeface="+mn-ea"/>
              <a:cs typeface="+mn-ea"/>
              <a:sym typeface="+mn-lt"/>
            </a:endParaRPr>
          </a:p>
        </p:txBody>
      </p:sp>
      <p:sp>
        <p:nvSpPr>
          <p:cNvPr id="75" name="文本框 74"/>
          <p:cNvSpPr txBox="1"/>
          <p:nvPr/>
        </p:nvSpPr>
        <p:spPr>
          <a:xfrm>
            <a:off x="8602509" y="3725413"/>
            <a:ext cx="322524"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5G</a:t>
            </a:r>
            <a:endParaRPr lang="zh-CN" altLang="en-US" sz="800" dirty="0">
              <a:solidFill>
                <a:schemeClr val="bg1"/>
              </a:solidFill>
              <a:latin typeface="+mn-lt"/>
              <a:ea typeface="+mn-ea"/>
              <a:cs typeface="+mn-ea"/>
              <a:sym typeface="+mn-lt"/>
            </a:endParaRPr>
          </a:p>
        </p:txBody>
      </p:sp>
      <p:sp>
        <p:nvSpPr>
          <p:cNvPr id="76" name="文本框 75"/>
          <p:cNvSpPr txBox="1"/>
          <p:nvPr/>
        </p:nvSpPr>
        <p:spPr>
          <a:xfrm>
            <a:off x="1493785" y="3248187"/>
            <a:ext cx="800219" cy="276999"/>
          </a:xfrm>
          <a:prstGeom prst="rect">
            <a:avLst/>
          </a:prstGeom>
          <a:noFill/>
        </p:spPr>
        <p:txBody>
          <a:bodyPr wrap="none" rtlCol="0">
            <a:spAutoFit/>
          </a:bodyPr>
          <a:lstStyle/>
          <a:p>
            <a:pPr algn="ctr"/>
            <a:r>
              <a:rPr lang="zh-CN" altLang="en-US" sz="1200" b="1" dirty="0">
                <a:solidFill>
                  <a:schemeClr val="bg1"/>
                </a:solidFill>
                <a:latin typeface="+mn-lt"/>
                <a:ea typeface="+mn-ea"/>
                <a:cs typeface="+mn-ea"/>
                <a:sym typeface="+mn-lt"/>
              </a:rPr>
              <a:t>商用时间</a:t>
            </a:r>
            <a:endParaRPr lang="zh-CN" altLang="en-US" sz="1200" b="1" dirty="0">
              <a:solidFill>
                <a:schemeClr val="bg1"/>
              </a:solidFill>
              <a:latin typeface="+mn-lt"/>
              <a:ea typeface="+mn-ea"/>
              <a:cs typeface="+mn-ea"/>
              <a:sym typeface="+mn-lt"/>
            </a:endParaRPr>
          </a:p>
        </p:txBody>
      </p:sp>
      <p:sp>
        <p:nvSpPr>
          <p:cNvPr id="78" name="文本框 77"/>
          <p:cNvSpPr txBox="1"/>
          <p:nvPr/>
        </p:nvSpPr>
        <p:spPr>
          <a:xfrm>
            <a:off x="2708493"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1987</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79" name="文本框 78"/>
          <p:cNvSpPr txBox="1"/>
          <p:nvPr/>
        </p:nvSpPr>
        <p:spPr>
          <a:xfrm>
            <a:off x="3583768"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1994</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0" name="文本框 79"/>
          <p:cNvSpPr txBox="1"/>
          <p:nvPr/>
        </p:nvSpPr>
        <p:spPr>
          <a:xfrm>
            <a:off x="4378620"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2002</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1" name="文本框 80"/>
          <p:cNvSpPr txBox="1"/>
          <p:nvPr/>
        </p:nvSpPr>
        <p:spPr>
          <a:xfrm>
            <a:off x="5317303"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2005</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2" name="文本框 81"/>
          <p:cNvSpPr txBox="1"/>
          <p:nvPr/>
        </p:nvSpPr>
        <p:spPr>
          <a:xfrm>
            <a:off x="6111656"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2009</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3" name="文本框 82"/>
          <p:cNvSpPr txBox="1"/>
          <p:nvPr/>
        </p:nvSpPr>
        <p:spPr>
          <a:xfrm>
            <a:off x="7075886" y="3270597"/>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2013</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4" name="文本框 83"/>
          <p:cNvSpPr txBox="1"/>
          <p:nvPr/>
        </p:nvSpPr>
        <p:spPr>
          <a:xfrm>
            <a:off x="8498369" y="3267422"/>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2020</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87" name="文本框 86"/>
          <p:cNvSpPr txBox="1"/>
          <p:nvPr/>
        </p:nvSpPr>
        <p:spPr>
          <a:xfrm>
            <a:off x="720406" y="1794546"/>
            <a:ext cx="441146" cy="400110"/>
          </a:xfrm>
          <a:prstGeom prst="rect">
            <a:avLst/>
          </a:prstGeom>
          <a:noFill/>
        </p:spPr>
        <p:txBody>
          <a:bodyPr wrap="none" rtlCol="0">
            <a:spAutoFit/>
          </a:bodyPr>
          <a:lstStyle/>
          <a:p>
            <a:r>
              <a:rPr lang="zh-CN" altLang="en-US" sz="2000" b="1" dirty="0">
                <a:solidFill>
                  <a:schemeClr val="bg1"/>
                </a:solidFill>
                <a:latin typeface="+mn-lt"/>
                <a:ea typeface="+mn-ea"/>
                <a:cs typeface="+mn-ea"/>
                <a:sym typeface="+mn-lt"/>
              </a:rPr>
              <a:t>云</a:t>
            </a:r>
            <a:endParaRPr lang="zh-CN" altLang="en-US" sz="2000" b="1" dirty="0">
              <a:solidFill>
                <a:schemeClr val="bg1"/>
              </a:solidFill>
              <a:latin typeface="+mn-lt"/>
              <a:ea typeface="+mn-ea"/>
              <a:cs typeface="+mn-ea"/>
              <a:sym typeface="+mn-lt"/>
            </a:endParaRPr>
          </a:p>
        </p:txBody>
      </p:sp>
      <p:sp>
        <p:nvSpPr>
          <p:cNvPr id="88" name="文本框 87"/>
          <p:cNvSpPr txBox="1"/>
          <p:nvPr/>
        </p:nvSpPr>
        <p:spPr>
          <a:xfrm>
            <a:off x="720408" y="4031414"/>
            <a:ext cx="441146" cy="400110"/>
          </a:xfrm>
          <a:prstGeom prst="rect">
            <a:avLst/>
          </a:prstGeom>
          <a:noFill/>
        </p:spPr>
        <p:txBody>
          <a:bodyPr wrap="none" rtlCol="0">
            <a:spAutoFit/>
          </a:bodyPr>
          <a:lstStyle/>
          <a:p>
            <a:r>
              <a:rPr lang="zh-CN" altLang="en-US" sz="2000" b="1" dirty="0">
                <a:solidFill>
                  <a:schemeClr val="bg1"/>
                </a:solidFill>
                <a:latin typeface="+mn-lt"/>
                <a:ea typeface="+mn-ea"/>
                <a:cs typeface="+mn-ea"/>
                <a:sym typeface="+mn-lt"/>
              </a:rPr>
              <a:t>管</a:t>
            </a:r>
            <a:endParaRPr lang="zh-CN" altLang="en-US" sz="2000" b="1" dirty="0">
              <a:solidFill>
                <a:schemeClr val="bg1"/>
              </a:solidFill>
              <a:latin typeface="+mn-lt"/>
              <a:ea typeface="+mn-ea"/>
              <a:cs typeface="+mn-ea"/>
              <a:sym typeface="+mn-lt"/>
            </a:endParaRPr>
          </a:p>
        </p:txBody>
      </p:sp>
      <p:sp>
        <p:nvSpPr>
          <p:cNvPr id="89" name="文本框 88"/>
          <p:cNvSpPr txBox="1"/>
          <p:nvPr/>
        </p:nvSpPr>
        <p:spPr>
          <a:xfrm>
            <a:off x="720407" y="5678582"/>
            <a:ext cx="441146" cy="400110"/>
          </a:xfrm>
          <a:prstGeom prst="rect">
            <a:avLst/>
          </a:prstGeom>
          <a:noFill/>
        </p:spPr>
        <p:txBody>
          <a:bodyPr wrap="none" rtlCol="0">
            <a:spAutoFit/>
          </a:bodyPr>
          <a:lstStyle/>
          <a:p>
            <a:r>
              <a:rPr lang="zh-CN" altLang="en-US" sz="2000" b="1" dirty="0">
                <a:solidFill>
                  <a:schemeClr val="bg1"/>
                </a:solidFill>
                <a:latin typeface="+mn-lt"/>
                <a:ea typeface="+mn-ea"/>
                <a:cs typeface="+mn-ea"/>
                <a:sym typeface="+mn-lt"/>
              </a:rPr>
              <a:t>端</a:t>
            </a:r>
            <a:endParaRPr lang="zh-CN" altLang="en-US" sz="2000" b="1" dirty="0">
              <a:solidFill>
                <a:schemeClr val="bg1"/>
              </a:solidFill>
              <a:latin typeface="+mn-lt"/>
              <a:ea typeface="+mn-ea"/>
              <a:cs typeface="+mn-ea"/>
              <a:sym typeface="+mn-lt"/>
            </a:endParaRPr>
          </a:p>
        </p:txBody>
      </p:sp>
      <p:sp>
        <p:nvSpPr>
          <p:cNvPr id="90" name="矩形 89"/>
          <p:cNvSpPr/>
          <p:nvPr/>
        </p:nvSpPr>
        <p:spPr>
          <a:xfrm>
            <a:off x="1658188" y="1768119"/>
            <a:ext cx="927463" cy="384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文本框 90"/>
          <p:cNvSpPr txBox="1"/>
          <p:nvPr/>
        </p:nvSpPr>
        <p:spPr>
          <a:xfrm>
            <a:off x="1735255" y="1821946"/>
            <a:ext cx="646332" cy="276999"/>
          </a:xfrm>
          <a:prstGeom prst="rect">
            <a:avLst/>
          </a:prstGeom>
          <a:noFill/>
        </p:spPr>
        <p:txBody>
          <a:bodyPr wrap="none" rtlCol="0">
            <a:spAutoFit/>
          </a:bodyPr>
          <a:lstStyle/>
          <a:p>
            <a:pPr algn="ctr"/>
            <a:r>
              <a:rPr lang="zh-CN" altLang="en-US" sz="1200" b="1" dirty="0">
                <a:solidFill>
                  <a:schemeClr val="bg1"/>
                </a:solidFill>
                <a:latin typeface="+mn-lt"/>
                <a:ea typeface="+mn-ea"/>
                <a:cs typeface="+mn-ea"/>
                <a:sym typeface="+mn-lt"/>
              </a:rPr>
              <a:t>新应用</a:t>
            </a:r>
            <a:endParaRPr lang="zh-CN" altLang="en-US" sz="1200" b="1" dirty="0">
              <a:solidFill>
                <a:schemeClr val="bg1"/>
              </a:solidFill>
              <a:latin typeface="+mn-lt"/>
              <a:ea typeface="+mn-ea"/>
              <a:cs typeface="+mn-ea"/>
              <a:sym typeface="+mn-lt"/>
            </a:endParaRPr>
          </a:p>
        </p:txBody>
      </p:sp>
      <p:sp>
        <p:nvSpPr>
          <p:cNvPr id="92" name="文本框 91"/>
          <p:cNvSpPr txBox="1"/>
          <p:nvPr/>
        </p:nvSpPr>
        <p:spPr>
          <a:xfrm>
            <a:off x="2629310" y="948846"/>
            <a:ext cx="441146" cy="267124"/>
          </a:xfrm>
          <a:prstGeom prst="rect">
            <a:avLst/>
          </a:prstGeom>
          <a:noFill/>
        </p:spPr>
        <p:txBody>
          <a:bodyPr wrap="none" rtlCol="0">
            <a:spAutoFit/>
          </a:bodyPr>
          <a:lstStyle/>
          <a:p>
            <a:pPr>
              <a:lnSpc>
                <a:spcPct val="125000"/>
              </a:lnSpc>
            </a:pPr>
            <a:r>
              <a:rPr lang="zh-CN" altLang="en-US" sz="1000" b="1" dirty="0">
                <a:solidFill>
                  <a:schemeClr val="tx1">
                    <a:lumMod val="95000"/>
                    <a:lumOff val="5000"/>
                  </a:schemeClr>
                </a:solidFill>
                <a:latin typeface="+mn-lt"/>
                <a:ea typeface="+mn-ea"/>
                <a:cs typeface="+mn-ea"/>
                <a:sym typeface="+mn-lt"/>
              </a:rPr>
              <a:t>语音</a:t>
            </a:r>
            <a:endParaRPr lang="zh-CN" altLang="en-US" sz="1000" b="1" dirty="0">
              <a:solidFill>
                <a:schemeClr val="tx1">
                  <a:lumMod val="95000"/>
                  <a:lumOff val="5000"/>
                </a:schemeClr>
              </a:solidFill>
              <a:latin typeface="+mn-lt"/>
              <a:ea typeface="+mn-ea"/>
              <a:cs typeface="+mn-ea"/>
              <a:sym typeface="+mn-lt"/>
            </a:endParaRPr>
          </a:p>
        </p:txBody>
      </p:sp>
      <p:cxnSp>
        <p:nvCxnSpPr>
          <p:cNvPr id="27" name="直接连接符 26"/>
          <p:cNvCxnSpPr/>
          <p:nvPr/>
        </p:nvCxnSpPr>
        <p:spPr>
          <a:xfrm>
            <a:off x="2619902" y="1016244"/>
            <a:ext cx="0" cy="2089485"/>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98" name="文本框 97"/>
          <p:cNvSpPr txBox="1"/>
          <p:nvPr/>
        </p:nvSpPr>
        <p:spPr>
          <a:xfrm>
            <a:off x="3533517" y="948846"/>
            <a:ext cx="441146" cy="267124"/>
          </a:xfrm>
          <a:prstGeom prst="rect">
            <a:avLst/>
          </a:prstGeom>
          <a:noFill/>
        </p:spPr>
        <p:txBody>
          <a:bodyPr wrap="none" rtlCol="0">
            <a:spAutoFit/>
          </a:bodyPr>
          <a:lstStyle/>
          <a:p>
            <a:pPr>
              <a:lnSpc>
                <a:spcPct val="125000"/>
              </a:lnSpc>
            </a:pPr>
            <a:r>
              <a:rPr lang="zh-CN" altLang="en-US" sz="1000" b="1" dirty="0">
                <a:solidFill>
                  <a:schemeClr val="tx1">
                    <a:lumMod val="95000"/>
                    <a:lumOff val="5000"/>
                  </a:schemeClr>
                </a:solidFill>
                <a:latin typeface="+mn-lt"/>
                <a:ea typeface="+mn-ea"/>
                <a:cs typeface="+mn-ea"/>
                <a:sym typeface="+mn-lt"/>
              </a:rPr>
              <a:t>短信</a:t>
            </a:r>
            <a:endParaRPr lang="zh-CN" altLang="en-US" sz="1000" b="1" dirty="0">
              <a:solidFill>
                <a:schemeClr val="tx1">
                  <a:lumMod val="95000"/>
                  <a:lumOff val="5000"/>
                </a:schemeClr>
              </a:solidFill>
              <a:latin typeface="+mn-lt"/>
              <a:ea typeface="+mn-ea"/>
              <a:cs typeface="+mn-ea"/>
              <a:sym typeface="+mn-lt"/>
            </a:endParaRPr>
          </a:p>
        </p:txBody>
      </p:sp>
      <p:pic>
        <p:nvPicPr>
          <p:cNvPr id="1044" name="Picture 20" descr="https://timgsa.baidu.com/timg?image&amp;quality=80&amp;size=b9999_10000&amp;sec=1537447962419&amp;di=fe0eaedd640299214f03176f7ecc25e7&amp;imgtype=0&amp;src=http%3A%2F%2Fc.hiphotos.baidu.com%2Fexp%2Fw%3D480%2Fsign%3D23fdefe2364e251fe2f7e5f09784c9c2%2Fd1160924ab18972bb6ce4d12e0cd7b899f510a75.jpg"/>
          <p:cNvPicPr>
            <a:picLocks noChangeAspect="1" noChangeArrowheads="1"/>
          </p:cNvPicPr>
          <p:nvPr/>
        </p:nvPicPr>
        <p:blipFill rotWithShape="1">
          <a:blip r:embed="rId14">
            <a:extLst>
              <a:ext uri="{BEBA8EAE-BF5A-486C-A8C5-ECC9F3942E4B}">
                <a14:imgProps xmlns:a14="http://schemas.microsoft.com/office/drawing/2010/main">
                  <a14:imgLayer r:embed="rId15">
                    <a14:imgEffect>
                      <a14:backgroundRemoval t="4518" b="40658" l="38210" r="59545"/>
                    </a14:imgEffect>
                  </a14:imgLayer>
                </a14:imgProps>
              </a:ext>
              <a:ext uri="{28A0092B-C50C-407E-A947-70E740481C1C}">
                <a14:useLocalDpi xmlns:a14="http://schemas.microsoft.com/office/drawing/2010/main" val="0"/>
              </a:ext>
            </a:extLst>
          </a:blip>
          <a:srcRect l="35543" r="37788" b="54824"/>
          <a:stretch>
            <a:fillRect/>
          </a:stretch>
        </p:blipFill>
        <p:spPr bwMode="auto">
          <a:xfrm>
            <a:off x="3591245" y="2575551"/>
            <a:ext cx="601913" cy="548045"/>
          </a:xfrm>
          <a:prstGeom prst="rect">
            <a:avLst/>
          </a:prstGeom>
          <a:noFill/>
          <a:extLst>
            <a:ext uri="{909E8E84-426E-40DD-AFC4-6F175D3DCCD1}">
              <a14:hiddenFill xmlns:a14="http://schemas.microsoft.com/office/drawing/2010/main">
                <a:solidFill>
                  <a:srgbClr val="FFFFFF"/>
                </a:solidFill>
              </a14:hiddenFill>
            </a:ext>
          </a:extLst>
        </p:spPr>
      </p:pic>
      <p:cxnSp>
        <p:nvCxnSpPr>
          <p:cNvPr id="100" name="直接连接符 99"/>
          <p:cNvCxnSpPr/>
          <p:nvPr/>
        </p:nvCxnSpPr>
        <p:spPr>
          <a:xfrm>
            <a:off x="3535003" y="1016244"/>
            <a:ext cx="0" cy="2089485"/>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046" name="Picture 22" descr="https://timgsa.baidu.com/timg?image&amp;quality=80&amp;size=b9999_10000&amp;sec=1537448052249&amp;di=5b1ff6d5d9f87246d3cd445ab4d6c309&amp;imgtype=0&amp;src=http%3A%2F%2Fimgk.zol.com.cn%2Fask%2F65%2F64847_4af16b476a45d8ba9c8d7c56819609dc.jpg"/>
          <p:cNvPicPr>
            <a:picLocks noChangeAspect="1" noChangeArrowheads="1"/>
          </p:cNvPicPr>
          <p:nvPr/>
        </p:nvPicPr>
        <p:blipFill rotWithShape="1">
          <a:blip r:embed="rId16" cstate="print">
            <a:extLst>
              <a:ext uri="{BEBA8EAE-BF5A-486C-A8C5-ECC9F3942E4B}">
                <a14:imgProps xmlns:a14="http://schemas.microsoft.com/office/drawing/2010/main">
                  <a14:imgLayer r:embed="rId17">
                    <a14:imgEffect>
                      <a14:backgroundRemoval t="85739" b="96655" l="2656" r="24219"/>
                    </a14:imgEffect>
                  </a14:imgLayer>
                </a14:imgProps>
              </a:ext>
              <a:ext uri="{28A0092B-C50C-407E-A947-70E740481C1C}">
                <a14:useLocalDpi xmlns:a14="http://schemas.microsoft.com/office/drawing/2010/main" val="0"/>
              </a:ext>
            </a:extLst>
          </a:blip>
          <a:srcRect l="2968" t="84549" r="73029" b="3473"/>
          <a:stretch>
            <a:fillRect/>
          </a:stretch>
        </p:blipFill>
        <p:spPr bwMode="auto">
          <a:xfrm>
            <a:off x="2656975" y="2552159"/>
            <a:ext cx="569048" cy="504000"/>
          </a:xfrm>
          <a:prstGeom prst="rect">
            <a:avLst/>
          </a:prstGeom>
          <a:noFill/>
          <a:extLst>
            <a:ext uri="{909E8E84-426E-40DD-AFC4-6F175D3DCCD1}">
              <a14:hiddenFill xmlns:a14="http://schemas.microsoft.com/office/drawing/2010/main">
                <a:solidFill>
                  <a:srgbClr val="FFFFFF"/>
                </a:solidFill>
              </a14:hiddenFill>
            </a:ext>
          </a:extLst>
        </p:spPr>
      </p:pic>
      <p:sp>
        <p:nvSpPr>
          <p:cNvPr id="102" name="文本框 101"/>
          <p:cNvSpPr txBox="1"/>
          <p:nvPr/>
        </p:nvSpPr>
        <p:spPr>
          <a:xfrm>
            <a:off x="4427144" y="948846"/>
            <a:ext cx="760144" cy="267124"/>
          </a:xfrm>
          <a:prstGeom prst="rect">
            <a:avLst/>
          </a:prstGeom>
          <a:noFill/>
        </p:spPr>
        <p:txBody>
          <a:bodyPr wrap="none" rtlCol="0">
            <a:spAutoFit/>
          </a:bodyPr>
          <a:lstStyle/>
          <a:p>
            <a:pPr>
              <a:lnSpc>
                <a:spcPct val="125000"/>
              </a:lnSpc>
            </a:pPr>
            <a:r>
              <a:rPr lang="en-US" altLang="zh-CN" sz="1000" b="1" dirty="0">
                <a:solidFill>
                  <a:schemeClr val="tx1">
                    <a:lumMod val="95000"/>
                    <a:lumOff val="5000"/>
                  </a:schemeClr>
                </a:solidFill>
                <a:latin typeface="+mn-lt"/>
                <a:ea typeface="+mn-ea"/>
                <a:cs typeface="+mn-ea"/>
                <a:sym typeface="+mn-lt"/>
              </a:rPr>
              <a:t>WAP</a:t>
            </a:r>
            <a:r>
              <a:rPr lang="zh-CN" altLang="en-US" sz="1000" b="1" dirty="0">
                <a:solidFill>
                  <a:schemeClr val="tx1">
                    <a:lumMod val="95000"/>
                    <a:lumOff val="5000"/>
                  </a:schemeClr>
                </a:solidFill>
                <a:latin typeface="+mn-lt"/>
                <a:ea typeface="+mn-ea"/>
                <a:cs typeface="+mn-ea"/>
                <a:sym typeface="+mn-lt"/>
              </a:rPr>
              <a:t>时代</a:t>
            </a:r>
            <a:endParaRPr lang="zh-CN" altLang="en-US" sz="1000" b="1" dirty="0">
              <a:solidFill>
                <a:schemeClr val="tx1">
                  <a:lumMod val="95000"/>
                  <a:lumOff val="5000"/>
                </a:schemeClr>
              </a:solidFill>
              <a:latin typeface="+mn-lt"/>
              <a:ea typeface="+mn-ea"/>
              <a:cs typeface="+mn-ea"/>
              <a:sym typeface="+mn-lt"/>
            </a:endParaRPr>
          </a:p>
        </p:txBody>
      </p:sp>
      <p:cxnSp>
        <p:nvCxnSpPr>
          <p:cNvPr id="103" name="直接连接符 102"/>
          <p:cNvCxnSpPr/>
          <p:nvPr/>
        </p:nvCxnSpPr>
        <p:spPr>
          <a:xfrm>
            <a:off x="4390939" y="1016244"/>
            <a:ext cx="0" cy="2089485"/>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048" name="Picture 24" descr="https://timgsa.baidu.com/timg?image&amp;quality=80&amp;size=b9999_10000&amp;sec=1537448192035&amp;di=beb0a67e566e0eecc35e8e2871a040d5&amp;imgtype=0&amp;src=http%3A%2F%2Fimgsrc.baidu.com%2Fbaike%2Fpic%2Fitem%2Fadaf2edda3cc7cd9801368a73a01213fb80e9195.jpg"/>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t="33843" r="10275" b="29564"/>
          <a:stretch>
            <a:fillRect/>
          </a:stretch>
        </p:blipFill>
        <p:spPr bwMode="auto">
          <a:xfrm>
            <a:off x="4511689" y="2323926"/>
            <a:ext cx="1188160" cy="416643"/>
          </a:xfrm>
          <a:prstGeom prst="rect">
            <a:avLst/>
          </a:prstGeom>
          <a:noFill/>
          <a:extLst>
            <a:ext uri="{909E8E84-426E-40DD-AFC4-6F175D3DCCD1}">
              <a14:hiddenFill xmlns:a14="http://schemas.microsoft.com/office/drawing/2010/main">
                <a:solidFill>
                  <a:srgbClr val="FFFFFF"/>
                </a:solidFill>
              </a14:hiddenFill>
            </a:ext>
          </a:extLst>
        </p:spPr>
      </p:pic>
      <p:pic>
        <p:nvPicPr>
          <p:cNvPr id="32" name="图片 31"/>
          <p:cNvPicPr>
            <a:picLocks noChangeAspect="1"/>
          </p:cNvPicPr>
          <p:nvPr/>
        </p:nvPicPr>
        <p:blipFill rotWithShape="1">
          <a:blip r:embed="rId19" cstate="print">
            <a:extLst>
              <a:ext uri="{28A0092B-C50C-407E-A947-70E740481C1C}">
                <a14:useLocalDpi xmlns:a14="http://schemas.microsoft.com/office/drawing/2010/main" val="0"/>
              </a:ext>
            </a:extLst>
          </a:blip>
          <a:srcRect b="37585"/>
          <a:stretch>
            <a:fillRect/>
          </a:stretch>
        </p:blipFill>
        <p:spPr>
          <a:xfrm>
            <a:off x="4446316" y="1767995"/>
            <a:ext cx="1318906" cy="521006"/>
          </a:xfrm>
          <a:prstGeom prst="rect">
            <a:avLst/>
          </a:prstGeom>
        </p:spPr>
      </p:pic>
      <p:pic>
        <p:nvPicPr>
          <p:cNvPr id="1050" name="Picture 26" descr="https://timgsa.baidu.com/timg?image&amp;quality=80&amp;size=b9999_10000&amp;sec=1537448321228&amp;di=2538890d7369b8f3c08c0676c5399c61&amp;imgtype=0&amp;src=http%3A%2F%2Fwww.cnlogo8.com%2Fuploads%2F201411%2Four0ha4fmmy.gif"/>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23130" b="31952"/>
          <a:stretch>
            <a:fillRect/>
          </a:stretch>
        </p:blipFill>
        <p:spPr bwMode="auto">
          <a:xfrm>
            <a:off x="4449527" y="1288159"/>
            <a:ext cx="1312484" cy="489774"/>
          </a:xfrm>
          <a:prstGeom prst="rect">
            <a:avLst/>
          </a:prstGeom>
          <a:noFill/>
          <a:extLst>
            <a:ext uri="{909E8E84-426E-40DD-AFC4-6F175D3DCCD1}">
              <a14:hiddenFill xmlns:a14="http://schemas.microsoft.com/office/drawing/2010/main">
                <a:solidFill>
                  <a:srgbClr val="FFFFFF"/>
                </a:solidFill>
              </a14:hiddenFill>
            </a:ext>
          </a:extLst>
        </p:spPr>
      </p:pic>
      <p:sp>
        <p:nvSpPr>
          <p:cNvPr id="110" name="文本框 109"/>
          <p:cNvSpPr txBox="1"/>
          <p:nvPr/>
        </p:nvSpPr>
        <p:spPr>
          <a:xfrm>
            <a:off x="6151177" y="948846"/>
            <a:ext cx="825867" cy="267124"/>
          </a:xfrm>
          <a:prstGeom prst="rect">
            <a:avLst/>
          </a:prstGeom>
          <a:noFill/>
        </p:spPr>
        <p:txBody>
          <a:bodyPr wrap="none" rtlCol="0">
            <a:spAutoFit/>
          </a:bodyPr>
          <a:lstStyle/>
          <a:p>
            <a:pPr>
              <a:lnSpc>
                <a:spcPct val="125000"/>
              </a:lnSpc>
            </a:pPr>
            <a:r>
              <a:rPr lang="zh-CN" altLang="en-US" sz="1000" b="1" dirty="0">
                <a:solidFill>
                  <a:schemeClr val="tx1">
                    <a:lumMod val="95000"/>
                    <a:lumOff val="5000"/>
                  </a:schemeClr>
                </a:solidFill>
                <a:latin typeface="+mn-lt"/>
                <a:ea typeface="+mn-ea"/>
                <a:cs typeface="+mn-ea"/>
                <a:sym typeface="+mn-lt"/>
              </a:rPr>
              <a:t>移动互联网</a:t>
            </a:r>
            <a:endParaRPr lang="zh-CN" altLang="en-US" sz="1000" b="1" dirty="0">
              <a:solidFill>
                <a:schemeClr val="tx1">
                  <a:lumMod val="95000"/>
                  <a:lumOff val="5000"/>
                </a:schemeClr>
              </a:solidFill>
              <a:latin typeface="+mn-lt"/>
              <a:ea typeface="+mn-ea"/>
              <a:cs typeface="+mn-ea"/>
              <a:sym typeface="+mn-lt"/>
            </a:endParaRPr>
          </a:p>
        </p:txBody>
      </p:sp>
      <p:cxnSp>
        <p:nvCxnSpPr>
          <p:cNvPr id="111" name="直接连接符 110"/>
          <p:cNvCxnSpPr/>
          <p:nvPr/>
        </p:nvCxnSpPr>
        <p:spPr>
          <a:xfrm>
            <a:off x="6114972" y="1016244"/>
            <a:ext cx="0" cy="2089485"/>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052" name="Picture 28" descr="https://timgsa.baidu.com/timg?image&amp;quality=80&amp;size=b9999_10000&amp;sec=1537448430899&amp;di=862c722c45d49b3b394b7751dfb266cb&amp;imgtype=0&amp;src=http%3A%2F%2Fpic.k73.com%2Fup%2Fsoft%2F2016%2F0919%2F161616_32133318.jp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6350899" y="2567832"/>
            <a:ext cx="451070" cy="451070"/>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https://timgsa.baidu.com/timg?image&amp;quality=80&amp;size=b9999_10000&amp;sec=1537448546893&amp;di=8d792c99238cf80a8268d5db4f7b0370&amp;imgtype=0&amp;src=http%3A%2F%2F5b0988e595225.cdn.sohucs.com%2Fimages%2F20170828%2Fa4447ebddc9b43588455e2070be310b4.jpeg"/>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l="55860" t="11719" r="6160" b="19273"/>
          <a:stretch>
            <a:fillRect/>
          </a:stretch>
        </p:blipFill>
        <p:spPr bwMode="auto">
          <a:xfrm>
            <a:off x="7006274" y="1392695"/>
            <a:ext cx="535682" cy="524669"/>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https://timgsa.baidu.com/timg?image&amp;quality=80&amp;size=b9999_10000&amp;sec=1537448648234&amp;di=48648986fefa67eb42dc39fdcb219e80&amp;imgtype=0&amp;src=http%3A%2F%2F01.imgmini.eastday.com%2Fmobile%2F20180108%2F20180108000439_d2f9c1991d91a59016003245a5c0e11a_1.jpeg"/>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l="16851" r="14482"/>
          <a:stretch>
            <a:fillRect/>
          </a:stretch>
        </p:blipFill>
        <p:spPr bwMode="auto">
          <a:xfrm>
            <a:off x="6971649" y="1958547"/>
            <a:ext cx="604933" cy="551477"/>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https://timgsa.baidu.com/timg?image&amp;quality=80&amp;size=b9999_10000&amp;sec=1537448868675&amp;di=b31c6d28d49fda21b6057d80b33b86ab&amp;imgtype=0&amp;src=http%3A%2F%2Fold.3533.com%2Fcache%2Fpicture%2F2017%2F02%2F22%2F20170222173652721.jpg"/>
          <p:cNvPicPr>
            <a:picLocks noChangeAspect="1" noChangeArrowheads="1"/>
          </p:cNvPicPr>
          <p:nvPr/>
        </p:nvPicPr>
        <p:blipFill rotWithShape="1">
          <a:blip r:embed="rId24" cstate="print">
            <a:extLst>
              <a:ext uri="{28A0092B-C50C-407E-A947-70E740481C1C}">
                <a14:useLocalDpi xmlns:a14="http://schemas.microsoft.com/office/drawing/2010/main" val="0"/>
              </a:ext>
            </a:extLst>
          </a:blip>
          <a:srcRect l="19540" r="17174"/>
          <a:stretch>
            <a:fillRect/>
          </a:stretch>
        </p:blipFill>
        <p:spPr bwMode="auto">
          <a:xfrm>
            <a:off x="6320388" y="1432496"/>
            <a:ext cx="514006" cy="507622"/>
          </a:xfrm>
          <a:prstGeom prst="rect">
            <a:avLst/>
          </a:prstGeom>
          <a:noFill/>
          <a:extLst>
            <a:ext uri="{909E8E84-426E-40DD-AFC4-6F175D3DCCD1}">
              <a14:hiddenFill xmlns:a14="http://schemas.microsoft.com/office/drawing/2010/main">
                <a:solidFill>
                  <a:srgbClr val="FFFFFF"/>
                </a:solidFill>
              </a14:hiddenFill>
            </a:ext>
          </a:extLst>
        </p:spPr>
      </p:pic>
      <p:sp>
        <p:nvSpPr>
          <p:cNvPr id="122" name="文本框 121"/>
          <p:cNvSpPr txBox="1"/>
          <p:nvPr/>
        </p:nvSpPr>
        <p:spPr>
          <a:xfrm>
            <a:off x="8009020" y="948846"/>
            <a:ext cx="569387" cy="267124"/>
          </a:xfrm>
          <a:prstGeom prst="rect">
            <a:avLst/>
          </a:prstGeom>
          <a:noFill/>
        </p:spPr>
        <p:txBody>
          <a:bodyPr wrap="none" rtlCol="0">
            <a:spAutoFit/>
          </a:bodyPr>
          <a:lstStyle/>
          <a:p>
            <a:pPr>
              <a:lnSpc>
                <a:spcPct val="125000"/>
              </a:lnSpc>
            </a:pPr>
            <a:r>
              <a:rPr lang="zh-CN" altLang="en-US" sz="1000" b="1" dirty="0">
                <a:solidFill>
                  <a:schemeClr val="tx1">
                    <a:lumMod val="95000"/>
                    <a:lumOff val="5000"/>
                  </a:schemeClr>
                </a:solidFill>
                <a:latin typeface="+mn-lt"/>
                <a:ea typeface="+mn-ea"/>
                <a:cs typeface="+mn-ea"/>
                <a:sym typeface="+mn-lt"/>
              </a:rPr>
              <a:t>物联网</a:t>
            </a:r>
            <a:endParaRPr lang="zh-CN" altLang="en-US" sz="1000" b="1" dirty="0">
              <a:solidFill>
                <a:schemeClr val="tx1">
                  <a:lumMod val="95000"/>
                  <a:lumOff val="5000"/>
                </a:schemeClr>
              </a:solidFill>
              <a:latin typeface="+mn-lt"/>
              <a:ea typeface="+mn-ea"/>
              <a:cs typeface="+mn-ea"/>
              <a:sym typeface="+mn-lt"/>
            </a:endParaRPr>
          </a:p>
        </p:txBody>
      </p:sp>
      <p:cxnSp>
        <p:nvCxnSpPr>
          <p:cNvPr id="123" name="直接连接符 122"/>
          <p:cNvCxnSpPr/>
          <p:nvPr/>
        </p:nvCxnSpPr>
        <p:spPr>
          <a:xfrm>
            <a:off x="7972815" y="1016244"/>
            <a:ext cx="0" cy="2089485"/>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064" name="Picture 40" descr="https://timgsa.baidu.com/timg?image&amp;quality=80&amp;size=b9999_10000&amp;sec=1537449109311&amp;di=17e44552d4a5c6f42d5e78a45ea8c2d2&amp;imgtype=0&amp;src=http%3A%2F%2Fimg011.hc360.cn%2Fm7%2FM0E%2FA5%2F00%2FwKhQpFablimEI6nlAAAAAEPXLN0371.jpg"/>
          <p:cNvPicPr>
            <a:picLocks noChangeAspect="1" noChangeArrowheads="1"/>
          </p:cNvPicPr>
          <p:nvPr/>
        </p:nvPicPr>
        <p:blipFill rotWithShape="1">
          <a:blip r:embed="rId25" cstate="print">
            <a:extLst>
              <a:ext uri="{28A0092B-C50C-407E-A947-70E740481C1C}">
                <a14:useLocalDpi xmlns:a14="http://schemas.microsoft.com/office/drawing/2010/main" val="0"/>
              </a:ext>
            </a:extLst>
          </a:blip>
          <a:srcRect b="15260"/>
          <a:stretch>
            <a:fillRect/>
          </a:stretch>
        </p:blipFill>
        <p:spPr bwMode="auto">
          <a:xfrm>
            <a:off x="8145245" y="2558758"/>
            <a:ext cx="603527" cy="511428"/>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descr="https://timgsa.baidu.com/timg?image&amp;quality=80&amp;size=b9999_10000&amp;sec=1537449156768&amp;di=23774249048373a01aa04225a24b5e08&amp;imgtype=0&amp;src=http%3A%2F%2Fimg.mp.itc.cn%2Fupload%2F20161028%2Ff2d62586acdd484b87a8be92cd16baf8_th.jp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8024985" y="2038200"/>
            <a:ext cx="691597" cy="520557"/>
          </a:xfrm>
          <a:prstGeom prst="rect">
            <a:avLst/>
          </a:prstGeom>
          <a:noFill/>
          <a:extLst>
            <a:ext uri="{909E8E84-426E-40DD-AFC4-6F175D3DCCD1}">
              <a14:hiddenFill xmlns:a14="http://schemas.microsoft.com/office/drawing/2010/main">
                <a:solidFill>
                  <a:srgbClr val="FFFFFF"/>
                </a:solidFill>
              </a14:hiddenFill>
            </a:ext>
          </a:extLst>
        </p:spPr>
      </p:pic>
      <p:pic>
        <p:nvPicPr>
          <p:cNvPr id="1068" name="Picture 44" descr="https://timgsa.baidu.com/timg?image&amp;quality=80&amp;size=b9999_10000&amp;sec=1537449274398&amp;di=3873c353354294064fd66510d45079c2&amp;imgtype=0&amp;src=http%3A%2F%2Fimg004.hc360.cn%2Fk1%2FM0A%2FB5%2FBD%2FwKhQw1eaEC2EEw_2AAAAABvrcD4448.jpg"/>
          <p:cNvPicPr>
            <a:picLocks noChangeAspect="1" noChangeArrowheads="1"/>
          </p:cNvPicPr>
          <p:nvPr/>
        </p:nvPicPr>
        <p:blipFill>
          <a:blip r:embed="rId27" cstate="print">
            <a:extLst>
              <a:ext uri="{BEBA8EAE-BF5A-486C-A8C5-ECC9F3942E4B}">
                <a14:imgProps xmlns:a14="http://schemas.microsoft.com/office/drawing/2010/main">
                  <a14:imgLayer r:embed="rId28">
                    <a14:imgEffect>
                      <a14:backgroundRemoval t="313" b="86834" l="1000" r="90000"/>
                    </a14:imgEffect>
                  </a14:imgLayer>
                </a14:imgProps>
              </a:ext>
              <a:ext uri="{28A0092B-C50C-407E-A947-70E740481C1C}">
                <a14:useLocalDpi xmlns:a14="http://schemas.microsoft.com/office/drawing/2010/main" val="0"/>
              </a:ext>
            </a:extLst>
          </a:blip>
          <a:srcRect/>
          <a:stretch>
            <a:fillRect/>
          </a:stretch>
        </p:blipFill>
        <p:spPr bwMode="auto">
          <a:xfrm flipH="1">
            <a:off x="8134683" y="1289146"/>
            <a:ext cx="611672" cy="650412"/>
          </a:xfrm>
          <a:prstGeom prst="rect">
            <a:avLst/>
          </a:prstGeom>
          <a:noFill/>
          <a:extLst>
            <a:ext uri="{909E8E84-426E-40DD-AFC4-6F175D3DCCD1}">
              <a14:hiddenFill xmlns:a14="http://schemas.microsoft.com/office/drawing/2010/main">
                <a:solidFill>
                  <a:srgbClr val="FFFFFF"/>
                </a:solidFill>
              </a14:hiddenFill>
            </a:ext>
          </a:extLst>
        </p:spPr>
      </p:pic>
      <p:pic>
        <p:nvPicPr>
          <p:cNvPr id="1070" name="Picture 46" descr="https://timgsa.baidu.com/timg?image&amp;quality=80&amp;size=b9999_10000&amp;sec=1537449330802&amp;di=b7adcd28104ca25718ba5c028987325b&amp;imgtype=0&amp;src=http%3A%2F%2Fuserimages.51sole.com%2F20151026%2Fb_1158336_201510262204046304.jpg"/>
          <p:cNvPicPr>
            <a:picLocks noChangeAspect="1" noChangeArrowheads="1"/>
          </p:cNvPicPr>
          <p:nvPr/>
        </p:nvPicPr>
        <p:blipFill>
          <a:blip r:embed="rId29" cstate="print">
            <a:extLst>
              <a:ext uri="{BEBA8EAE-BF5A-486C-A8C5-ECC9F3942E4B}">
                <a14:imgProps xmlns:a14="http://schemas.microsoft.com/office/drawing/2010/main">
                  <a14:imgLayer r:embed="rId30">
                    <a14:imgEffect>
                      <a14:backgroundRemoval t="0" b="98667" l="6667" r="90000"/>
                    </a14:imgEffect>
                  </a14:imgLayer>
                </a14:imgProps>
              </a:ext>
              <a:ext uri="{28A0092B-C50C-407E-A947-70E740481C1C}">
                <a14:useLocalDpi xmlns:a14="http://schemas.microsoft.com/office/drawing/2010/main" val="0"/>
              </a:ext>
            </a:extLst>
          </a:blip>
          <a:srcRect/>
          <a:stretch>
            <a:fillRect/>
          </a:stretch>
        </p:blipFill>
        <p:spPr bwMode="auto">
          <a:xfrm flipH="1">
            <a:off x="8834886" y="1107617"/>
            <a:ext cx="426612" cy="426612"/>
          </a:xfrm>
          <a:prstGeom prst="rect">
            <a:avLst/>
          </a:prstGeom>
          <a:noFill/>
          <a:extLst>
            <a:ext uri="{909E8E84-426E-40DD-AFC4-6F175D3DCCD1}">
              <a14:hiddenFill xmlns:a14="http://schemas.microsoft.com/office/drawing/2010/main">
                <a:solidFill>
                  <a:srgbClr val="FFFFFF"/>
                </a:solidFill>
              </a14:hiddenFill>
            </a:ext>
          </a:extLst>
        </p:spPr>
      </p:pic>
      <p:pic>
        <p:nvPicPr>
          <p:cNvPr id="1074" name="Picture 50" descr="https://timgsa.baidu.com/timg?image&amp;quality=80&amp;size=b9999_10000&amp;sec=1537449546164&amp;di=b919b4cba006c598dcebed81f82f1211&amp;imgtype=jpg&amp;src=http%3A%2F%2Fimg1.imgtn.bdimg.com%2Fit%2Fu%3D2177355106%2C2037585849%26fm%3D214%26gp%3D0.jpg"/>
          <p:cNvPicPr>
            <a:picLocks noChangeAspect="1" noChangeArrowheads="1"/>
          </p:cNvPicPr>
          <p:nvPr/>
        </p:nvPicPr>
        <p:blipFill>
          <a:blip r:embed="rId31" cstate="print">
            <a:extLst>
              <a:ext uri="{BEBA8EAE-BF5A-486C-A8C5-ECC9F3942E4B}">
                <a14:imgProps xmlns:a14="http://schemas.microsoft.com/office/drawing/2010/main">
                  <a14:imgLayer r:embed="rId32">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635473" y="2492397"/>
            <a:ext cx="834084" cy="625563"/>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https://timgsa.baidu.com/timg?image&amp;quality=80&amp;size=b9999_10000&amp;sec=1537449589362&amp;di=4f522663a4bf8160debfb2388d606fa2&amp;imgtype=0&amp;src=http%3A%2F%2Fimage.cn.made-in-china.com%2F2f0j01DCvarBelAMqc%2F%25E4%25BE%25BF%25E6%2590%25BA%25E5%25BC%258F%25E6%25B0%2594%25E8%25B1%25A1%25E7%25AB%2599.jpg"/>
          <p:cNvPicPr>
            <a:picLocks noChangeAspect="1" noChangeArrowheads="1"/>
          </p:cNvPicPr>
          <p:nvPr/>
        </p:nvPicPr>
        <p:blipFill>
          <a:blip r:embed="rId33" cstate="print">
            <a:extLst>
              <a:ext uri="{BEBA8EAE-BF5A-486C-A8C5-ECC9F3942E4B}">
                <a14:imgProps xmlns:a14="http://schemas.microsoft.com/office/drawing/2010/main">
                  <a14:imgLayer r:embed="rId34">
                    <a14:imgEffect>
                      <a14:backgroundRemoval t="0" b="97200" l="20800" r="77400"/>
                    </a14:imgEffect>
                  </a14:imgLayer>
                </a14:imgProps>
              </a:ext>
              <a:ext uri="{28A0092B-C50C-407E-A947-70E740481C1C}">
                <a14:useLocalDpi xmlns:a14="http://schemas.microsoft.com/office/drawing/2010/main" val="0"/>
              </a:ext>
            </a:extLst>
          </a:blip>
          <a:srcRect/>
          <a:stretch>
            <a:fillRect/>
          </a:stretch>
        </p:blipFill>
        <p:spPr bwMode="auto">
          <a:xfrm>
            <a:off x="8602353" y="1643785"/>
            <a:ext cx="900324" cy="900324"/>
          </a:xfrm>
          <a:prstGeom prst="rect">
            <a:avLst/>
          </a:prstGeom>
          <a:noFill/>
          <a:extLst>
            <a:ext uri="{909E8E84-426E-40DD-AFC4-6F175D3DCCD1}">
              <a14:hiddenFill xmlns:a14="http://schemas.microsoft.com/office/drawing/2010/main">
                <a:solidFill>
                  <a:srgbClr val="FFFFFF"/>
                </a:solidFill>
              </a14:hiddenFill>
            </a:ext>
          </a:extLst>
        </p:spPr>
      </p:pic>
      <p:sp>
        <p:nvSpPr>
          <p:cNvPr id="104" name="矩形: 圆角 103"/>
          <p:cNvSpPr/>
          <p:nvPr/>
        </p:nvSpPr>
        <p:spPr>
          <a:xfrm>
            <a:off x="9525630" y="2559699"/>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矩形: 圆角 136"/>
          <p:cNvSpPr/>
          <p:nvPr/>
        </p:nvSpPr>
        <p:spPr>
          <a:xfrm>
            <a:off x="9525630" y="2888242"/>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矩形: 圆角 137"/>
          <p:cNvSpPr/>
          <p:nvPr/>
        </p:nvSpPr>
        <p:spPr>
          <a:xfrm>
            <a:off x="9525630" y="3216785"/>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矩形: 圆角 138"/>
          <p:cNvSpPr/>
          <p:nvPr/>
        </p:nvSpPr>
        <p:spPr>
          <a:xfrm>
            <a:off x="9525630" y="3545328"/>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矩形: 圆角 139"/>
          <p:cNvSpPr/>
          <p:nvPr/>
        </p:nvSpPr>
        <p:spPr>
          <a:xfrm>
            <a:off x="9525630" y="3873871"/>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矩形: 圆角 140"/>
          <p:cNvSpPr/>
          <p:nvPr/>
        </p:nvSpPr>
        <p:spPr>
          <a:xfrm>
            <a:off x="9525630" y="4202415"/>
            <a:ext cx="790442" cy="2630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文本框 141"/>
          <p:cNvSpPr txBox="1"/>
          <p:nvPr/>
        </p:nvSpPr>
        <p:spPr>
          <a:xfrm flipH="1">
            <a:off x="9572038" y="2558858"/>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自然语言</a:t>
            </a:r>
            <a:endParaRPr lang="en-US" altLang="zh-CN" sz="1000" b="1" dirty="0">
              <a:solidFill>
                <a:schemeClr val="bg1"/>
              </a:solidFill>
              <a:latin typeface="+mn-lt"/>
              <a:ea typeface="+mn-ea"/>
              <a:cs typeface="+mn-ea"/>
              <a:sym typeface="+mn-lt"/>
            </a:endParaRPr>
          </a:p>
        </p:txBody>
      </p:sp>
      <p:sp>
        <p:nvSpPr>
          <p:cNvPr id="143" name="文本框 142"/>
          <p:cNvSpPr txBox="1"/>
          <p:nvPr/>
        </p:nvSpPr>
        <p:spPr>
          <a:xfrm flipH="1">
            <a:off x="9572038" y="2871426"/>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语音识别</a:t>
            </a:r>
            <a:endParaRPr lang="en-US" altLang="zh-CN" sz="1000" b="1" dirty="0">
              <a:solidFill>
                <a:schemeClr val="bg1"/>
              </a:solidFill>
              <a:latin typeface="+mn-lt"/>
              <a:ea typeface="+mn-ea"/>
              <a:cs typeface="+mn-ea"/>
              <a:sym typeface="+mn-lt"/>
            </a:endParaRPr>
          </a:p>
        </p:txBody>
      </p:sp>
      <p:sp>
        <p:nvSpPr>
          <p:cNvPr id="144" name="文本框 143"/>
          <p:cNvSpPr txBox="1"/>
          <p:nvPr/>
        </p:nvSpPr>
        <p:spPr>
          <a:xfrm flipH="1">
            <a:off x="9572038" y="3206669"/>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人脸识别</a:t>
            </a:r>
            <a:endParaRPr lang="en-US" altLang="zh-CN" sz="1000" b="1" dirty="0">
              <a:solidFill>
                <a:schemeClr val="bg1"/>
              </a:solidFill>
              <a:latin typeface="+mn-lt"/>
              <a:ea typeface="+mn-ea"/>
              <a:cs typeface="+mn-ea"/>
              <a:sym typeface="+mn-lt"/>
            </a:endParaRPr>
          </a:p>
        </p:txBody>
      </p:sp>
      <p:sp>
        <p:nvSpPr>
          <p:cNvPr id="145" name="文本框 144"/>
          <p:cNvSpPr txBox="1"/>
          <p:nvPr/>
        </p:nvSpPr>
        <p:spPr>
          <a:xfrm flipH="1">
            <a:off x="9572038" y="3527504"/>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图像识别</a:t>
            </a:r>
            <a:endParaRPr lang="en-US" altLang="zh-CN" sz="1000" b="1" dirty="0">
              <a:solidFill>
                <a:schemeClr val="bg1"/>
              </a:solidFill>
              <a:latin typeface="+mn-lt"/>
              <a:ea typeface="+mn-ea"/>
              <a:cs typeface="+mn-ea"/>
              <a:sym typeface="+mn-lt"/>
            </a:endParaRPr>
          </a:p>
        </p:txBody>
      </p:sp>
      <p:sp>
        <p:nvSpPr>
          <p:cNvPr id="147" name="文本框 146"/>
          <p:cNvSpPr txBox="1"/>
          <p:nvPr/>
        </p:nvSpPr>
        <p:spPr>
          <a:xfrm flipH="1">
            <a:off x="9572038" y="3856142"/>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视频分析</a:t>
            </a:r>
            <a:endParaRPr lang="en-US" altLang="zh-CN" sz="1000" b="1" dirty="0">
              <a:solidFill>
                <a:schemeClr val="bg1"/>
              </a:solidFill>
              <a:latin typeface="+mn-lt"/>
              <a:ea typeface="+mn-ea"/>
              <a:cs typeface="+mn-ea"/>
              <a:sym typeface="+mn-lt"/>
            </a:endParaRPr>
          </a:p>
        </p:txBody>
      </p:sp>
      <p:sp>
        <p:nvSpPr>
          <p:cNvPr id="148" name="文本框 147"/>
          <p:cNvSpPr txBox="1"/>
          <p:nvPr/>
        </p:nvSpPr>
        <p:spPr>
          <a:xfrm flipH="1">
            <a:off x="9572038" y="4175881"/>
            <a:ext cx="697627" cy="267124"/>
          </a:xfrm>
          <a:prstGeom prst="rect">
            <a:avLst/>
          </a:prstGeom>
          <a:noFill/>
        </p:spPr>
        <p:txBody>
          <a:bodyPr wrap="none" rtlCol="0">
            <a:spAutoFit/>
          </a:bodyPr>
          <a:lstStyle/>
          <a:p>
            <a:pPr>
              <a:lnSpc>
                <a:spcPct val="125000"/>
              </a:lnSpc>
            </a:pPr>
            <a:r>
              <a:rPr lang="zh-CN" altLang="en-US" sz="1000" b="1" dirty="0">
                <a:solidFill>
                  <a:schemeClr val="bg1"/>
                </a:solidFill>
                <a:latin typeface="+mn-lt"/>
                <a:ea typeface="+mn-ea"/>
                <a:cs typeface="+mn-ea"/>
                <a:sym typeface="+mn-lt"/>
              </a:rPr>
              <a:t>生物神经</a:t>
            </a:r>
            <a:endParaRPr lang="en-US" altLang="zh-CN" sz="1000" b="1" dirty="0">
              <a:solidFill>
                <a:schemeClr val="bg1"/>
              </a:solidFill>
              <a:latin typeface="+mn-lt"/>
              <a:ea typeface="+mn-ea"/>
              <a:cs typeface="+mn-ea"/>
              <a:sym typeface="+mn-lt"/>
            </a:endParaRPr>
          </a:p>
        </p:txBody>
      </p:sp>
      <p:pic>
        <p:nvPicPr>
          <p:cNvPr id="6" name="图片 5" descr="GPRS 低功耗无线数传终端H7118"/>
          <p:cNvPicPr>
            <a:picLocks noChangeAspect="1"/>
          </p:cNvPicPr>
          <p:nvPr/>
        </p:nvPicPr>
        <p:blipFill>
          <a:blip r:embed="rId35">
            <a:clrChange>
              <a:clrFrom>
                <a:srgbClr val="FFFFFF">
                  <a:alpha val="100000"/>
                </a:srgbClr>
              </a:clrFrom>
              <a:clrTo>
                <a:srgbClr val="FFFFFF">
                  <a:alpha val="100000"/>
                  <a:alpha val="0"/>
                </a:srgbClr>
              </a:clrTo>
            </a:clrChange>
          </a:blip>
          <a:stretch>
            <a:fillRect/>
          </a:stretch>
        </p:blipFill>
        <p:spPr>
          <a:xfrm>
            <a:off x="7384967" y="5655897"/>
            <a:ext cx="510540" cy="556895"/>
          </a:xfrm>
          <a:prstGeom prst="rect">
            <a:avLst/>
          </a:prstGeom>
        </p:spPr>
      </p:pic>
      <p:pic>
        <p:nvPicPr>
          <p:cNvPr id="9" name="图片 8" descr="EVDO无线数据传输H9918"/>
          <p:cNvPicPr>
            <a:picLocks noChangeAspect="1"/>
          </p:cNvPicPr>
          <p:nvPr/>
        </p:nvPicPr>
        <p:blipFill>
          <a:blip r:embed="rId36"/>
          <a:stretch>
            <a:fillRect/>
          </a:stretch>
        </p:blipFill>
        <p:spPr>
          <a:xfrm>
            <a:off x="7894085" y="5779931"/>
            <a:ext cx="229870" cy="392430"/>
          </a:xfrm>
          <a:prstGeom prst="rect">
            <a:avLst/>
          </a:prstGeom>
        </p:spPr>
      </p:pic>
      <p:pic>
        <p:nvPicPr>
          <p:cNvPr id="12" name="图片 11" descr="照片 008"/>
          <p:cNvPicPr>
            <a:picLocks noChangeAspect="1"/>
          </p:cNvPicPr>
          <p:nvPr/>
        </p:nvPicPr>
        <p:blipFill>
          <a:blip r:embed="rId37">
            <a:clrChange>
              <a:clrFrom>
                <a:srgbClr val="FFFFFF">
                  <a:alpha val="100000"/>
                </a:srgbClr>
              </a:clrFrom>
              <a:clrTo>
                <a:srgbClr val="FFFFFF">
                  <a:alpha val="100000"/>
                  <a:alpha val="0"/>
                </a:srgbClr>
              </a:clrTo>
            </a:clrChange>
          </a:blip>
          <a:stretch>
            <a:fillRect/>
          </a:stretch>
        </p:blipFill>
        <p:spPr>
          <a:xfrm>
            <a:off x="8262537" y="5675791"/>
            <a:ext cx="518160" cy="460375"/>
          </a:xfrm>
          <a:prstGeom prst="rect">
            <a:avLst/>
          </a:prstGeom>
        </p:spPr>
      </p:pic>
      <p:sp>
        <p:nvSpPr>
          <p:cNvPr id="23" name="文本框 22"/>
          <p:cNvSpPr txBox="1"/>
          <p:nvPr/>
        </p:nvSpPr>
        <p:spPr>
          <a:xfrm>
            <a:off x="9580809" y="1778796"/>
            <a:ext cx="680085" cy="398780"/>
          </a:xfrm>
          <a:prstGeom prst="rect">
            <a:avLst/>
          </a:prstGeom>
          <a:noFill/>
        </p:spPr>
        <p:txBody>
          <a:bodyPr wrap="square" rtlCol="0">
            <a:spAutoFit/>
          </a:bodyPr>
          <a:lstStyle/>
          <a:p>
            <a:pPr algn="ctr"/>
            <a:r>
              <a:rPr lang="en-US" altLang="zh-CN" sz="2000" b="1" dirty="0">
                <a:solidFill>
                  <a:srgbClr val="ED7D31"/>
                </a:solidFill>
                <a:latin typeface="+mn-lt"/>
                <a:ea typeface="+mn-ea"/>
                <a:cs typeface="+mn-ea"/>
                <a:sym typeface="+mn-lt"/>
              </a:rPr>
              <a:t>AI</a:t>
            </a:r>
            <a:endParaRPr lang="en-US" altLang="zh-CN" sz="2000" b="1" dirty="0">
              <a:solidFill>
                <a:srgbClr val="ED7D31"/>
              </a:solidFill>
              <a:latin typeface="+mn-lt"/>
              <a:ea typeface="+mn-ea"/>
              <a:cs typeface="+mn-ea"/>
              <a:sym typeface="+mn-lt"/>
            </a:endParaRPr>
          </a:p>
        </p:txBody>
      </p:sp>
      <p:sp>
        <p:nvSpPr>
          <p:cNvPr id="26" name="文本框 25"/>
          <p:cNvSpPr txBox="1"/>
          <p:nvPr/>
        </p:nvSpPr>
        <p:spPr>
          <a:xfrm>
            <a:off x="7822011" y="3269962"/>
            <a:ext cx="530915" cy="232179"/>
          </a:xfrm>
          <a:prstGeom prst="rect">
            <a:avLst/>
          </a:prstGeom>
          <a:noFill/>
        </p:spPr>
        <p:txBody>
          <a:bodyPr wrap="none" rtlCol="0">
            <a:spAutoFit/>
          </a:bodyPr>
          <a:lstStyle/>
          <a:p>
            <a:pPr>
              <a:lnSpc>
                <a:spcPct val="125000"/>
              </a:lnSpc>
            </a:pPr>
            <a:r>
              <a:rPr lang="en-US" altLang="zh-CN" sz="800" dirty="0">
                <a:solidFill>
                  <a:schemeClr val="bg1"/>
                </a:solidFill>
                <a:latin typeface="+mn-lt"/>
                <a:ea typeface="+mn-ea"/>
                <a:cs typeface="+mn-ea"/>
                <a:sym typeface="+mn-lt"/>
              </a:rPr>
              <a:t>2017</a:t>
            </a:r>
            <a:r>
              <a:rPr lang="zh-CN" altLang="en-US" sz="800" dirty="0">
                <a:solidFill>
                  <a:schemeClr val="bg1"/>
                </a:solidFill>
                <a:latin typeface="+mn-lt"/>
                <a:ea typeface="+mn-ea"/>
                <a:cs typeface="+mn-ea"/>
                <a:sym typeface="+mn-lt"/>
              </a:rPr>
              <a:t>年</a:t>
            </a:r>
            <a:endParaRPr lang="zh-CN" altLang="en-US" sz="800" dirty="0">
              <a:solidFill>
                <a:schemeClr val="bg1"/>
              </a:solidFill>
              <a:latin typeface="+mn-lt"/>
              <a:ea typeface="+mn-ea"/>
              <a:cs typeface="+mn-ea"/>
              <a:sym typeface="+mn-lt"/>
            </a:endParaRPr>
          </a:p>
        </p:txBody>
      </p:sp>
      <p:sp>
        <p:nvSpPr>
          <p:cNvPr id="116" name="文本框 7"/>
          <p:cNvSpPr/>
          <p:nvPr/>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www.hongdian.com</a:t>
            </a:r>
            <a:r>
              <a:rPr lang="en-US" altLang="zh-CN"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 </a:t>
            </a:r>
            <a:r>
              <a:rPr lang="en-US" altLang="zh-CN" sz="800" dirty="0" err="1">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Hongdian</a:t>
            </a:r>
            <a:r>
              <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 Confidential</a:t>
            </a:r>
            <a:endParaRPr lang="en-US" altLang="zh-CN" sz="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17" name="文本框 4"/>
          <p:cNvSpPr/>
          <p:nvPr/>
        </p:nvSpPr>
        <p:spPr>
          <a:xfrm>
            <a:off x="10388600" y="6524625"/>
            <a:ext cx="1179513" cy="244475"/>
          </a:xfrm>
          <a:prstGeom prst="rect">
            <a:avLst/>
          </a:prstGeom>
          <a:noFill/>
          <a:ln w="9525">
            <a:noFill/>
          </a:ln>
        </p:spPr>
        <p:txBody>
          <a:bodyPr wrap="square" anchor="t">
            <a:spAutoFit/>
          </a:bodyPr>
          <a:lstStyle/>
          <a:p>
            <a:pPr lvl="0" indent="0" algn="dist"/>
            <a:r>
              <a:rPr lang="zh-CN" altLang="en-US"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创造智慧生活</a:t>
            </a:r>
            <a:endParaRPr lang="zh-CN" altLang="en-US" sz="10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endParaRPr>
          </a:p>
        </p:txBody>
      </p:sp>
      <p:pic>
        <p:nvPicPr>
          <p:cNvPr id="118" name="图片 11" descr="C:\Users\Administrator\Desktop\公司LOGO元素\宏电LOGO字白.png宏电LOGO字白"/>
          <p:cNvPicPr>
            <a:picLocks noChangeAspect="1"/>
          </p:cNvPicPr>
          <p:nvPr/>
        </p:nvPicPr>
        <p:blipFill>
          <a:blip r:embed="rId38"/>
          <a:stretch>
            <a:fillRect/>
          </a:stretch>
        </p:blipFill>
        <p:spPr>
          <a:xfrm>
            <a:off x="10607675" y="426824"/>
            <a:ext cx="960438" cy="479425"/>
          </a:xfrm>
          <a:prstGeom prst="rect">
            <a:avLst/>
          </a:prstGeom>
          <a:noFill/>
          <a:ln w="9525">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a:off x="563860" y="2741612"/>
            <a:ext cx="1093759" cy="1717963"/>
          </a:xfrm>
          <a:prstGeom prst="round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669925" y="497235"/>
            <a:ext cx="9539729" cy="523220"/>
          </a:xfrm>
          <a:prstGeom prst="rect">
            <a:avLst/>
          </a:prstGeom>
          <a:noFill/>
        </p:spPr>
        <p:txBody>
          <a:bodyPr wrap="square" rtlCol="0" anchor="t">
            <a:spAutoFit/>
          </a:bodyPr>
          <a:lstStyle/>
          <a:p>
            <a:pPr algn="l"/>
            <a:r>
              <a:rPr lang="zh-CN" altLang="en-US" sz="2800" b="1" dirty="0">
                <a:solidFill>
                  <a:srgbClr val="4CD1D7"/>
                </a:solidFill>
                <a:latin typeface="+mn-lt"/>
                <a:ea typeface="+mn-ea"/>
                <a:cs typeface="+mn-ea"/>
                <a:sym typeface="+mn-lt"/>
              </a:rPr>
              <a:t>宏电“感+端+云+应用”软硬融合物联网产品架构赋能产业</a:t>
            </a:r>
            <a:endParaRPr lang="zh-CN" altLang="en-US" sz="2800" b="1" dirty="0">
              <a:solidFill>
                <a:srgbClr val="4CD1D7"/>
              </a:solidFill>
              <a:latin typeface="+mn-lt"/>
              <a:ea typeface="+mn-ea"/>
              <a:cs typeface="+mn-ea"/>
              <a:sym typeface="+mn-lt"/>
            </a:endParaRPr>
          </a:p>
        </p:txBody>
      </p:sp>
      <p:pic>
        <p:nvPicPr>
          <p:cNvPr id="10" name="图片 9" descr="1"/>
          <p:cNvPicPr>
            <a:picLocks noChangeAspect="1"/>
          </p:cNvPicPr>
          <p:nvPr/>
        </p:nvPicPr>
        <p:blipFill>
          <a:blip r:embed="rId1"/>
          <a:stretch>
            <a:fillRect/>
          </a:stretch>
        </p:blipFill>
        <p:spPr>
          <a:xfrm>
            <a:off x="1674495" y="1322070"/>
            <a:ext cx="10058400" cy="906145"/>
          </a:xfrm>
          <a:prstGeom prst="rect">
            <a:avLst/>
          </a:prstGeom>
        </p:spPr>
      </p:pic>
      <p:pic>
        <p:nvPicPr>
          <p:cNvPr id="12" name="图片 11" descr="3"/>
          <p:cNvPicPr>
            <a:picLocks noChangeAspect="1"/>
          </p:cNvPicPr>
          <p:nvPr/>
        </p:nvPicPr>
        <p:blipFill>
          <a:blip r:embed="rId2"/>
          <a:stretch>
            <a:fillRect/>
          </a:stretch>
        </p:blipFill>
        <p:spPr>
          <a:xfrm>
            <a:off x="1674495" y="4949825"/>
            <a:ext cx="10058400" cy="277495"/>
          </a:xfrm>
          <a:prstGeom prst="rect">
            <a:avLst/>
          </a:prstGeom>
        </p:spPr>
      </p:pic>
      <p:pic>
        <p:nvPicPr>
          <p:cNvPr id="13" name="图片 12" descr="C:\Users\ZYZ\Desktop\4.png4"/>
          <p:cNvPicPr>
            <a:picLocks noChangeAspect="1"/>
          </p:cNvPicPr>
          <p:nvPr/>
        </p:nvPicPr>
        <p:blipFill>
          <a:blip r:embed="rId3"/>
          <a:srcRect/>
          <a:stretch>
            <a:fillRect/>
          </a:stretch>
        </p:blipFill>
        <p:spPr>
          <a:xfrm>
            <a:off x="1598930" y="5307330"/>
            <a:ext cx="10055860" cy="1123315"/>
          </a:xfrm>
          <a:prstGeom prst="rect">
            <a:avLst/>
          </a:prstGeom>
        </p:spPr>
      </p:pic>
      <p:sp>
        <p:nvSpPr>
          <p:cNvPr id="14" name="文本框 13"/>
          <p:cNvSpPr txBox="1"/>
          <p:nvPr/>
        </p:nvSpPr>
        <p:spPr>
          <a:xfrm>
            <a:off x="563860" y="6022211"/>
            <a:ext cx="1186180" cy="338554"/>
          </a:xfrm>
          <a:prstGeom prst="rect">
            <a:avLst/>
          </a:prstGeom>
          <a:noFill/>
        </p:spPr>
        <p:txBody>
          <a:bodyPr wrap="square" rtlCol="0">
            <a:spAutoFit/>
          </a:bodyPr>
          <a:lstStyle/>
          <a:p>
            <a:r>
              <a:rPr lang="zh-CN" altLang="en-US" sz="1600" b="1" dirty="0">
                <a:solidFill>
                  <a:schemeClr val="bg1"/>
                </a:solidFill>
                <a:latin typeface="+mn-lt"/>
                <a:ea typeface="+mn-ea"/>
                <a:cs typeface="+mn-ea"/>
                <a:sym typeface="+mn-lt"/>
              </a:rPr>
              <a:t>感知控制</a:t>
            </a:r>
            <a:endParaRPr lang="zh-CN" altLang="en-US" sz="1600" b="1" dirty="0">
              <a:solidFill>
                <a:schemeClr val="bg1"/>
              </a:solidFill>
              <a:latin typeface="+mn-lt"/>
              <a:ea typeface="+mn-ea"/>
              <a:cs typeface="+mn-ea"/>
              <a:sym typeface="+mn-lt"/>
            </a:endParaRPr>
          </a:p>
        </p:txBody>
      </p:sp>
      <p:sp>
        <p:nvSpPr>
          <p:cNvPr id="15" name="文本框 14"/>
          <p:cNvSpPr txBox="1"/>
          <p:nvPr/>
        </p:nvSpPr>
        <p:spPr>
          <a:xfrm>
            <a:off x="517649" y="3200757"/>
            <a:ext cx="1186180" cy="861774"/>
          </a:xfrm>
          <a:prstGeom prst="rect">
            <a:avLst/>
          </a:prstGeom>
          <a:noFill/>
        </p:spPr>
        <p:txBody>
          <a:bodyPr wrap="square" rtlCol="0">
            <a:spAutoFit/>
          </a:bodyPr>
          <a:lstStyle/>
          <a:p>
            <a:pPr algn="ctr"/>
            <a:r>
              <a:rPr lang="zh-CN" altLang="en-US" sz="1600" b="1" dirty="0">
                <a:solidFill>
                  <a:schemeClr val="bg1"/>
                </a:solidFill>
                <a:latin typeface="+mn-lt"/>
                <a:ea typeface="+mn-ea"/>
                <a:cs typeface="+mn-ea"/>
                <a:sym typeface="+mn-lt"/>
              </a:rPr>
              <a:t>数据融合</a:t>
            </a:r>
            <a:endParaRPr lang="zh-CN" altLang="en-US" sz="1600" b="1" dirty="0">
              <a:solidFill>
                <a:schemeClr val="bg1"/>
              </a:solidFill>
              <a:latin typeface="+mn-lt"/>
              <a:ea typeface="+mn-ea"/>
              <a:cs typeface="+mn-ea"/>
              <a:sym typeface="+mn-lt"/>
            </a:endParaRPr>
          </a:p>
          <a:p>
            <a:pPr algn="ctr"/>
            <a:endParaRPr lang="zh-CN" altLang="en-US" dirty="0">
              <a:solidFill>
                <a:schemeClr val="bg1"/>
              </a:solidFill>
              <a:latin typeface="+mn-lt"/>
              <a:ea typeface="+mn-ea"/>
              <a:cs typeface="+mn-ea"/>
              <a:sym typeface="+mn-lt"/>
            </a:endParaRPr>
          </a:p>
          <a:p>
            <a:pPr algn="ctr"/>
            <a:r>
              <a:rPr lang="zh-CN" altLang="en-US" sz="1600" b="1" dirty="0">
                <a:solidFill>
                  <a:schemeClr val="bg1"/>
                </a:solidFill>
                <a:latin typeface="+mn-lt"/>
                <a:ea typeface="+mn-ea"/>
                <a:cs typeface="+mn-ea"/>
                <a:sym typeface="+mn-lt"/>
              </a:rPr>
              <a:t>互联互通</a:t>
            </a:r>
            <a:endParaRPr lang="zh-CN" altLang="en-US" sz="1600" b="1" dirty="0">
              <a:solidFill>
                <a:schemeClr val="bg1"/>
              </a:solidFill>
              <a:latin typeface="+mn-lt"/>
              <a:ea typeface="+mn-ea"/>
              <a:cs typeface="+mn-ea"/>
              <a:sym typeface="+mn-lt"/>
            </a:endParaRPr>
          </a:p>
        </p:txBody>
      </p:sp>
      <p:sp>
        <p:nvSpPr>
          <p:cNvPr id="16" name="文本框 15"/>
          <p:cNvSpPr txBox="1"/>
          <p:nvPr/>
        </p:nvSpPr>
        <p:spPr>
          <a:xfrm>
            <a:off x="545713" y="1590675"/>
            <a:ext cx="1186180" cy="338554"/>
          </a:xfrm>
          <a:prstGeom prst="rect">
            <a:avLst/>
          </a:prstGeom>
          <a:noFill/>
        </p:spPr>
        <p:txBody>
          <a:bodyPr wrap="square" rtlCol="0">
            <a:spAutoFit/>
          </a:bodyPr>
          <a:lstStyle/>
          <a:p>
            <a:r>
              <a:rPr lang="zh-CN" altLang="en-US" sz="1600" b="1" dirty="0">
                <a:solidFill>
                  <a:schemeClr val="bg1"/>
                </a:solidFill>
                <a:latin typeface="+mn-lt"/>
                <a:ea typeface="+mn-ea"/>
                <a:cs typeface="+mn-ea"/>
                <a:sym typeface="+mn-lt"/>
              </a:rPr>
              <a:t>服务集成</a:t>
            </a:r>
            <a:endParaRPr lang="zh-CN" altLang="en-US" sz="1600" b="1" dirty="0">
              <a:solidFill>
                <a:schemeClr val="bg1"/>
              </a:solidFill>
              <a:latin typeface="+mn-lt"/>
              <a:ea typeface="+mn-ea"/>
              <a:cs typeface="+mn-ea"/>
              <a:sym typeface="+mn-lt"/>
            </a:endParaRPr>
          </a:p>
        </p:txBody>
      </p:sp>
      <p:sp>
        <p:nvSpPr>
          <p:cNvPr id="17" name="矩形 16"/>
          <p:cNvSpPr/>
          <p:nvPr/>
        </p:nvSpPr>
        <p:spPr>
          <a:xfrm>
            <a:off x="2175027" y="3309064"/>
            <a:ext cx="791845" cy="645160"/>
          </a:xfrm>
          <a:prstGeom prst="rect">
            <a:avLst/>
          </a:prstGeom>
          <a:gradFill>
            <a:gsLst>
              <a:gs pos="0">
                <a:schemeClr val="accent1">
                  <a:lumMod val="5000"/>
                  <a:lumOff val="95000"/>
                  <a:alpha val="0"/>
                </a:schemeClr>
              </a:gs>
              <a:gs pos="30000">
                <a:srgbClr val="C0000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r>
              <a:rPr lang="zh-CN" altLang="en-US">
                <a:cs typeface="+mn-ea"/>
                <a:sym typeface="+mn-lt"/>
              </a:rPr>
              <a:t>端云一体</a:t>
            </a:r>
            <a:endParaRPr lang="zh-CN" altLang="en-US">
              <a:cs typeface="+mn-ea"/>
              <a:sym typeface="+mn-lt"/>
            </a:endParaRPr>
          </a:p>
        </p:txBody>
      </p:sp>
      <p:pic>
        <p:nvPicPr>
          <p:cNvPr id="8" name="图片 7" descr="C:\Users\ZYZ\Desktop\2.png2"/>
          <p:cNvPicPr>
            <a:picLocks noChangeAspect="1"/>
          </p:cNvPicPr>
          <p:nvPr/>
        </p:nvPicPr>
        <p:blipFill>
          <a:blip r:embed="rId4"/>
          <a:srcRect/>
          <a:stretch>
            <a:fillRect/>
          </a:stretch>
        </p:blipFill>
        <p:spPr>
          <a:xfrm>
            <a:off x="1674495" y="2262823"/>
            <a:ext cx="9994265" cy="2566035"/>
          </a:xfrm>
          <a:prstGeom prst="rect">
            <a:avLst/>
          </a:prstGeom>
        </p:spPr>
      </p:pic>
      <p:sp>
        <p:nvSpPr>
          <p:cNvPr id="5" name="箭头: 右 4"/>
          <p:cNvSpPr/>
          <p:nvPr/>
        </p:nvSpPr>
        <p:spPr>
          <a:xfrm>
            <a:off x="1657619" y="3446694"/>
            <a:ext cx="477981" cy="376865"/>
          </a:xfrm>
          <a:prstGeom prst="rightArrow">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8664100" y="1730412"/>
            <a:ext cx="2858770" cy="455291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666750" y="1736725"/>
            <a:ext cx="3174684" cy="4327525"/>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65" name="文本框 6"/>
          <p:cNvSpPr txBox="1"/>
          <p:nvPr/>
        </p:nvSpPr>
        <p:spPr>
          <a:xfrm>
            <a:off x="8630024" y="2064385"/>
            <a:ext cx="2892846" cy="306705"/>
          </a:xfrm>
          <a:prstGeom prst="rect">
            <a:avLst/>
          </a:prstGeom>
          <a:noFill/>
          <a:ln w="9525">
            <a:noFill/>
          </a:ln>
        </p:spPr>
        <p:txBody>
          <a:bodyPr wrap="square" anchor="t">
            <a:spAutoFit/>
          </a:bodyPr>
          <a:lstStyle/>
          <a:p>
            <a:pPr algn="ctr"/>
            <a:r>
              <a:rPr lang="zh-CN" altLang="en-US" sz="1400" b="1" dirty="0">
                <a:solidFill>
                  <a:schemeClr val="bg1"/>
                </a:solidFill>
                <a:latin typeface="+mn-lt"/>
                <a:ea typeface="+mn-ea"/>
                <a:cs typeface="+mn-ea"/>
                <a:sym typeface="+mn-lt"/>
              </a:rPr>
              <a:t>大型重工业装备的租赁与售后服务</a:t>
            </a:r>
            <a:endParaRPr lang="en-US" altLang="zh-CN" sz="1400" b="1" dirty="0">
              <a:solidFill>
                <a:schemeClr val="bg1"/>
              </a:solidFill>
              <a:latin typeface="+mn-lt"/>
              <a:ea typeface="+mn-ea"/>
              <a:cs typeface="+mn-ea"/>
              <a:sym typeface="+mn-lt"/>
            </a:endParaRPr>
          </a:p>
        </p:txBody>
      </p:sp>
      <p:pic>
        <p:nvPicPr>
          <p:cNvPr id="15369" name="图片 65"/>
          <p:cNvPicPr>
            <a:picLocks noChangeAspect="1"/>
          </p:cNvPicPr>
          <p:nvPr/>
        </p:nvPicPr>
        <p:blipFill>
          <a:blip r:embed="rId1"/>
          <a:stretch>
            <a:fillRect/>
          </a:stretch>
        </p:blipFill>
        <p:spPr>
          <a:xfrm>
            <a:off x="1095693" y="2237020"/>
            <a:ext cx="719455" cy="498199"/>
          </a:xfrm>
          <a:prstGeom prst="rect">
            <a:avLst/>
          </a:prstGeom>
          <a:noFill/>
          <a:ln w="9525">
            <a:noFill/>
          </a:ln>
        </p:spPr>
      </p:pic>
      <p:pic>
        <p:nvPicPr>
          <p:cNvPr id="15370" name="图片 66"/>
          <p:cNvPicPr>
            <a:picLocks noChangeAspect="1"/>
          </p:cNvPicPr>
          <p:nvPr/>
        </p:nvPicPr>
        <p:blipFill>
          <a:blip r:embed="rId2"/>
          <a:stretch>
            <a:fillRect/>
          </a:stretch>
        </p:blipFill>
        <p:spPr>
          <a:xfrm>
            <a:off x="1893888" y="2240383"/>
            <a:ext cx="719455" cy="491471"/>
          </a:xfrm>
          <a:prstGeom prst="rect">
            <a:avLst/>
          </a:prstGeom>
          <a:noFill/>
          <a:ln w="9525">
            <a:noFill/>
          </a:ln>
        </p:spPr>
      </p:pic>
      <p:pic>
        <p:nvPicPr>
          <p:cNvPr id="15371" name="图片 67" descr="51406458_ML"/>
          <p:cNvPicPr>
            <a:picLocks noChangeAspect="1"/>
          </p:cNvPicPr>
          <p:nvPr/>
        </p:nvPicPr>
        <p:blipFill>
          <a:blip r:embed="rId3"/>
          <a:stretch>
            <a:fillRect/>
          </a:stretch>
        </p:blipFill>
        <p:spPr>
          <a:xfrm>
            <a:off x="2692083" y="2230193"/>
            <a:ext cx="719455" cy="511852"/>
          </a:xfrm>
          <a:prstGeom prst="rect">
            <a:avLst/>
          </a:prstGeom>
          <a:noFill/>
          <a:ln w="9525">
            <a:noFill/>
          </a:ln>
        </p:spPr>
      </p:pic>
      <p:pic>
        <p:nvPicPr>
          <p:cNvPr id="15372" name="图片 68"/>
          <p:cNvPicPr>
            <a:picLocks noChangeAspect="1"/>
          </p:cNvPicPr>
          <p:nvPr/>
        </p:nvPicPr>
        <p:blipFill>
          <a:blip r:embed="rId4"/>
          <a:stretch>
            <a:fillRect/>
          </a:stretch>
        </p:blipFill>
        <p:spPr>
          <a:xfrm>
            <a:off x="1098868" y="3378518"/>
            <a:ext cx="720005" cy="491399"/>
          </a:xfrm>
          <a:prstGeom prst="rect">
            <a:avLst/>
          </a:prstGeom>
          <a:noFill/>
          <a:ln w="9525">
            <a:noFill/>
          </a:ln>
        </p:spPr>
      </p:pic>
      <p:pic>
        <p:nvPicPr>
          <p:cNvPr id="15373" name="图片 69"/>
          <p:cNvPicPr>
            <a:picLocks noChangeAspect="1"/>
          </p:cNvPicPr>
          <p:nvPr/>
        </p:nvPicPr>
        <p:blipFill>
          <a:blip r:embed="rId5"/>
          <a:stretch>
            <a:fillRect/>
          </a:stretch>
        </p:blipFill>
        <p:spPr>
          <a:xfrm>
            <a:off x="1910715" y="3390583"/>
            <a:ext cx="720005" cy="467800"/>
          </a:xfrm>
          <a:prstGeom prst="rect">
            <a:avLst/>
          </a:prstGeom>
          <a:noFill/>
          <a:ln w="9525">
            <a:noFill/>
          </a:ln>
        </p:spPr>
      </p:pic>
      <p:pic>
        <p:nvPicPr>
          <p:cNvPr id="15376" name="图片 72"/>
          <p:cNvPicPr>
            <a:picLocks noChangeAspect="1"/>
          </p:cNvPicPr>
          <p:nvPr/>
        </p:nvPicPr>
        <p:blipFill>
          <a:blip r:embed="rId6"/>
          <a:stretch>
            <a:fillRect/>
          </a:stretch>
        </p:blipFill>
        <p:spPr>
          <a:xfrm>
            <a:off x="1091565" y="4534853"/>
            <a:ext cx="720005" cy="467800"/>
          </a:xfrm>
          <a:prstGeom prst="rect">
            <a:avLst/>
          </a:prstGeom>
          <a:noFill/>
          <a:ln w="9525">
            <a:noFill/>
          </a:ln>
        </p:spPr>
      </p:pic>
      <p:pic>
        <p:nvPicPr>
          <p:cNvPr id="15378" name="图片 74"/>
          <p:cNvPicPr>
            <a:picLocks noChangeAspect="1"/>
          </p:cNvPicPr>
          <p:nvPr/>
        </p:nvPicPr>
        <p:blipFill>
          <a:blip r:embed="rId7"/>
          <a:stretch>
            <a:fillRect/>
          </a:stretch>
        </p:blipFill>
        <p:spPr>
          <a:xfrm>
            <a:off x="1890395" y="4534853"/>
            <a:ext cx="720005" cy="500343"/>
          </a:xfrm>
          <a:prstGeom prst="rect">
            <a:avLst/>
          </a:prstGeom>
          <a:noFill/>
          <a:ln w="9525">
            <a:noFill/>
          </a:ln>
        </p:spPr>
      </p:pic>
      <p:pic>
        <p:nvPicPr>
          <p:cNvPr id="15379" name="图片 75"/>
          <p:cNvPicPr>
            <a:picLocks noChangeAspect="1"/>
          </p:cNvPicPr>
          <p:nvPr/>
        </p:nvPicPr>
        <p:blipFill>
          <a:blip r:embed="rId8"/>
          <a:stretch>
            <a:fillRect/>
          </a:stretch>
        </p:blipFill>
        <p:spPr>
          <a:xfrm>
            <a:off x="2691765" y="4534853"/>
            <a:ext cx="720005" cy="488139"/>
          </a:xfrm>
          <a:prstGeom prst="rect">
            <a:avLst/>
          </a:prstGeom>
          <a:noFill/>
          <a:ln w="9525">
            <a:noFill/>
          </a:ln>
        </p:spPr>
      </p:pic>
      <p:sp>
        <p:nvSpPr>
          <p:cNvPr id="56" name="文本框 8"/>
          <p:cNvSpPr txBox="1"/>
          <p:nvPr/>
        </p:nvSpPr>
        <p:spPr>
          <a:xfrm>
            <a:off x="2882741" y="427038"/>
            <a:ext cx="5872480" cy="583565"/>
          </a:xfrm>
          <a:prstGeom prst="rect">
            <a:avLst/>
          </a:prstGeom>
          <a:noFill/>
          <a:ln w="9525">
            <a:noFill/>
          </a:ln>
        </p:spPr>
        <p:txBody>
          <a:bodyPr wrap="none" anchor="t">
            <a:spAutoFit/>
          </a:bodyPr>
          <a:lstStyle/>
          <a:p>
            <a:pPr algn="ctr"/>
            <a:r>
              <a:rPr lang="zh-CN" altLang="en-US" sz="3200" b="1" dirty="0">
                <a:solidFill>
                  <a:srgbClr val="4CD1D7"/>
                </a:solidFill>
                <a:latin typeface="+mn-lt"/>
                <a:ea typeface="+mn-ea"/>
                <a:cs typeface="+mn-ea"/>
                <a:sym typeface="+mn-lt"/>
              </a:rPr>
              <a:t>面向工业物联网的典型连接场景</a:t>
            </a:r>
            <a:endParaRPr lang="zh-CN" altLang="en-US" sz="3200" b="1" dirty="0">
              <a:solidFill>
                <a:srgbClr val="4CD1D7"/>
              </a:solidFill>
              <a:latin typeface="+mn-lt"/>
              <a:ea typeface="+mn-ea"/>
              <a:cs typeface="+mn-ea"/>
              <a:sym typeface="+mn-lt"/>
            </a:endParaRPr>
          </a:p>
        </p:txBody>
      </p:sp>
      <p:sp>
        <p:nvSpPr>
          <p:cNvPr id="7" name="文本框 1"/>
          <p:cNvSpPr txBox="1"/>
          <p:nvPr/>
        </p:nvSpPr>
        <p:spPr>
          <a:xfrm>
            <a:off x="907415" y="1397449"/>
            <a:ext cx="2725420" cy="337185"/>
          </a:xfrm>
          <a:prstGeom prst="rect">
            <a:avLst/>
          </a:prstGeom>
          <a:noFill/>
          <a:ln w="9525">
            <a:noFill/>
          </a:ln>
        </p:spPr>
        <p:txBody>
          <a:bodyPr wrap="square" anchor="t">
            <a:spAutoFit/>
          </a:bodyPr>
          <a:lstStyle/>
          <a:p>
            <a:pPr algn="ctr"/>
            <a:r>
              <a:rPr lang="zh-CN" altLang="en-US" sz="1600" b="1" dirty="0">
                <a:solidFill>
                  <a:schemeClr val="bg1"/>
                </a:solidFill>
                <a:latin typeface="+mn-lt"/>
                <a:ea typeface="+mn-ea"/>
                <a:cs typeface="+mn-ea"/>
                <a:sym typeface="+mn-lt"/>
              </a:rPr>
              <a:t>工厂制造装备的实时监测 </a:t>
            </a:r>
            <a:endParaRPr lang="zh-CN" altLang="en-US" sz="1600" b="1" dirty="0">
              <a:solidFill>
                <a:schemeClr val="bg1"/>
              </a:solidFill>
              <a:latin typeface="+mn-lt"/>
              <a:ea typeface="+mn-ea"/>
              <a:cs typeface="+mn-ea"/>
              <a:sym typeface="+mn-lt"/>
            </a:endParaRPr>
          </a:p>
        </p:txBody>
      </p:sp>
      <p:sp>
        <p:nvSpPr>
          <p:cNvPr id="8" name="文本框 1"/>
          <p:cNvSpPr txBox="1"/>
          <p:nvPr/>
        </p:nvSpPr>
        <p:spPr>
          <a:xfrm>
            <a:off x="8927625" y="1397449"/>
            <a:ext cx="2331720" cy="337185"/>
          </a:xfrm>
          <a:prstGeom prst="rect">
            <a:avLst/>
          </a:prstGeom>
          <a:noFill/>
          <a:ln w="9525">
            <a:noFill/>
          </a:ln>
        </p:spPr>
        <p:txBody>
          <a:bodyPr wrap="square" anchor="t">
            <a:spAutoFit/>
          </a:bodyPr>
          <a:lstStyle/>
          <a:p>
            <a:pPr algn="ctr"/>
            <a:r>
              <a:rPr lang="zh-CN" altLang="en-US" sz="1600" b="1" dirty="0">
                <a:solidFill>
                  <a:schemeClr val="bg1"/>
                </a:solidFill>
                <a:latin typeface="+mn-lt"/>
                <a:ea typeface="+mn-ea"/>
                <a:cs typeface="+mn-ea"/>
                <a:sym typeface="+mn-lt"/>
              </a:rPr>
              <a:t>现场装备远程在线维护    </a:t>
            </a:r>
            <a:endParaRPr lang="zh-CN" altLang="en-US" sz="1600" b="1" dirty="0">
              <a:solidFill>
                <a:schemeClr val="bg1"/>
              </a:solidFill>
              <a:latin typeface="+mn-lt"/>
              <a:ea typeface="+mn-ea"/>
              <a:cs typeface="+mn-ea"/>
              <a:sym typeface="+mn-lt"/>
            </a:endParaRPr>
          </a:p>
        </p:txBody>
      </p:sp>
      <p:sp>
        <p:nvSpPr>
          <p:cNvPr id="11" name="文本框 10"/>
          <p:cNvSpPr txBox="1"/>
          <p:nvPr/>
        </p:nvSpPr>
        <p:spPr>
          <a:xfrm>
            <a:off x="981710" y="1862455"/>
            <a:ext cx="1249680" cy="306705"/>
          </a:xfrm>
          <a:prstGeom prst="rect">
            <a:avLst/>
          </a:prstGeom>
          <a:noFill/>
        </p:spPr>
        <p:txBody>
          <a:bodyPr wrap="none" rtlCol="0">
            <a:spAutoFit/>
          </a:bodyPr>
          <a:lstStyle/>
          <a:p>
            <a:r>
              <a:rPr lang="zh-CN" altLang="en-US" sz="1400" b="1">
                <a:solidFill>
                  <a:schemeClr val="bg1"/>
                </a:solidFill>
                <a:latin typeface="+mn-lt"/>
                <a:ea typeface="+mn-ea"/>
                <a:cs typeface="+mn-ea"/>
                <a:sym typeface="+mn-lt"/>
              </a:rPr>
              <a:t>智能加工设备</a:t>
            </a:r>
            <a:endParaRPr lang="zh-CN" altLang="en-US" sz="1400" b="1">
              <a:solidFill>
                <a:schemeClr val="bg1"/>
              </a:solidFill>
              <a:latin typeface="+mn-lt"/>
              <a:ea typeface="+mn-ea"/>
              <a:cs typeface="+mn-ea"/>
              <a:sym typeface="+mn-lt"/>
            </a:endParaRPr>
          </a:p>
        </p:txBody>
      </p:sp>
      <p:sp>
        <p:nvSpPr>
          <p:cNvPr id="13" name="文本框 12"/>
          <p:cNvSpPr txBox="1"/>
          <p:nvPr/>
        </p:nvSpPr>
        <p:spPr>
          <a:xfrm>
            <a:off x="1028065" y="3041650"/>
            <a:ext cx="1249680" cy="306705"/>
          </a:xfrm>
          <a:prstGeom prst="rect">
            <a:avLst/>
          </a:prstGeom>
          <a:noFill/>
        </p:spPr>
        <p:txBody>
          <a:bodyPr wrap="none" rtlCol="0">
            <a:spAutoFit/>
          </a:bodyPr>
          <a:lstStyle/>
          <a:p>
            <a:r>
              <a:rPr lang="zh-CN" altLang="en-US" sz="1400" b="1">
                <a:solidFill>
                  <a:schemeClr val="bg1"/>
                </a:solidFill>
                <a:latin typeface="+mn-lt"/>
                <a:ea typeface="+mn-ea"/>
                <a:cs typeface="+mn-ea"/>
                <a:sym typeface="+mn-lt"/>
              </a:rPr>
              <a:t>智能物流装备</a:t>
            </a:r>
            <a:endParaRPr lang="zh-CN" altLang="en-US" sz="1400" b="1">
              <a:solidFill>
                <a:schemeClr val="bg1"/>
              </a:solidFill>
              <a:latin typeface="+mn-lt"/>
              <a:ea typeface="+mn-ea"/>
              <a:cs typeface="+mn-ea"/>
              <a:sym typeface="+mn-lt"/>
            </a:endParaRPr>
          </a:p>
        </p:txBody>
      </p:sp>
      <p:sp>
        <p:nvSpPr>
          <p:cNvPr id="14" name="文本框 13"/>
          <p:cNvSpPr txBox="1"/>
          <p:nvPr/>
        </p:nvSpPr>
        <p:spPr>
          <a:xfrm>
            <a:off x="1020445" y="4199890"/>
            <a:ext cx="1249680" cy="306705"/>
          </a:xfrm>
          <a:prstGeom prst="rect">
            <a:avLst/>
          </a:prstGeom>
          <a:noFill/>
        </p:spPr>
        <p:txBody>
          <a:bodyPr wrap="none" rtlCol="0">
            <a:spAutoFit/>
          </a:bodyPr>
          <a:lstStyle/>
          <a:p>
            <a:r>
              <a:rPr lang="zh-CN" altLang="en-US" sz="1400" b="1">
                <a:solidFill>
                  <a:schemeClr val="bg1"/>
                </a:solidFill>
                <a:latin typeface="+mn-lt"/>
                <a:ea typeface="+mn-ea"/>
                <a:cs typeface="+mn-ea"/>
                <a:sym typeface="+mn-lt"/>
              </a:rPr>
              <a:t>智能检测装备</a:t>
            </a:r>
            <a:endParaRPr lang="zh-CN" altLang="en-US" sz="1400" b="1">
              <a:solidFill>
                <a:schemeClr val="bg1"/>
              </a:solidFill>
              <a:latin typeface="+mn-lt"/>
              <a:ea typeface="+mn-ea"/>
              <a:cs typeface="+mn-ea"/>
              <a:sym typeface="+mn-lt"/>
            </a:endParaRPr>
          </a:p>
        </p:txBody>
      </p:sp>
      <p:sp>
        <p:nvSpPr>
          <p:cNvPr id="17" name="文本框 16"/>
          <p:cNvSpPr txBox="1"/>
          <p:nvPr/>
        </p:nvSpPr>
        <p:spPr>
          <a:xfrm>
            <a:off x="3841506" y="3046555"/>
            <a:ext cx="1249680" cy="1168400"/>
          </a:xfrm>
          <a:prstGeom prst="rect">
            <a:avLst/>
          </a:prstGeom>
          <a:noFill/>
        </p:spPr>
        <p:txBody>
          <a:bodyPr wrap="none" rtlCol="0">
            <a:spAutoFit/>
          </a:bodyPr>
          <a:lstStyle/>
          <a:p>
            <a:pPr algn="l"/>
            <a:r>
              <a:rPr lang="zh-CN" altLang="en-US" sz="1400" b="1" dirty="0">
                <a:solidFill>
                  <a:srgbClr val="FFC000"/>
                </a:solidFill>
                <a:latin typeface="+mn-lt"/>
                <a:ea typeface="+mn-ea"/>
                <a:cs typeface="+mn-ea"/>
                <a:sym typeface="+mn-lt"/>
              </a:rPr>
              <a:t>管理业务数据</a:t>
            </a:r>
            <a:endParaRPr lang="zh-CN" altLang="en-US" sz="1400" b="1" dirty="0">
              <a:solidFill>
                <a:srgbClr val="FFC000"/>
              </a:solidFill>
              <a:latin typeface="+mn-lt"/>
              <a:ea typeface="+mn-ea"/>
              <a:cs typeface="+mn-ea"/>
              <a:sym typeface="+mn-lt"/>
            </a:endParaRPr>
          </a:p>
          <a:p>
            <a:pPr algn="l"/>
            <a:endParaRPr lang="zh-CN" altLang="en-US" sz="1400" b="1" dirty="0">
              <a:solidFill>
                <a:schemeClr val="bg1"/>
              </a:solidFill>
              <a:latin typeface="+mn-lt"/>
              <a:ea typeface="+mn-ea"/>
              <a:cs typeface="+mn-ea"/>
              <a:sym typeface="+mn-lt"/>
            </a:endParaRPr>
          </a:p>
          <a:p>
            <a:pPr algn="l"/>
            <a:r>
              <a:rPr lang="zh-CN" altLang="en-US" sz="1400" b="1" dirty="0">
                <a:solidFill>
                  <a:schemeClr val="bg1"/>
                </a:solidFill>
                <a:latin typeface="+mn-lt"/>
                <a:ea typeface="+mn-ea"/>
                <a:cs typeface="+mn-ea"/>
                <a:sym typeface="+mn-lt"/>
              </a:rPr>
              <a:t>生产数据、</a:t>
            </a:r>
            <a:endParaRPr lang="zh-CN" altLang="en-US" sz="1400" b="1" dirty="0">
              <a:solidFill>
                <a:schemeClr val="bg1"/>
              </a:solidFill>
              <a:latin typeface="+mn-lt"/>
              <a:ea typeface="+mn-ea"/>
              <a:cs typeface="+mn-ea"/>
              <a:sym typeface="+mn-lt"/>
            </a:endParaRPr>
          </a:p>
          <a:p>
            <a:pPr algn="l"/>
            <a:r>
              <a:rPr lang="zh-CN" altLang="en-US" sz="1400" b="1" dirty="0">
                <a:solidFill>
                  <a:schemeClr val="bg1"/>
                </a:solidFill>
                <a:latin typeface="+mn-lt"/>
                <a:ea typeface="+mn-ea"/>
                <a:cs typeface="+mn-ea"/>
                <a:sym typeface="+mn-lt"/>
              </a:rPr>
              <a:t>加工数据、</a:t>
            </a:r>
            <a:endParaRPr lang="zh-CN" altLang="en-US" sz="1400" b="1" dirty="0">
              <a:solidFill>
                <a:schemeClr val="bg1"/>
              </a:solidFill>
              <a:latin typeface="+mn-lt"/>
              <a:ea typeface="+mn-ea"/>
              <a:cs typeface="+mn-ea"/>
              <a:sym typeface="+mn-lt"/>
            </a:endParaRPr>
          </a:p>
          <a:p>
            <a:pPr algn="l"/>
            <a:r>
              <a:rPr lang="zh-CN" altLang="en-US" sz="1400" b="1" dirty="0">
                <a:solidFill>
                  <a:schemeClr val="bg1"/>
                </a:solidFill>
                <a:latin typeface="+mn-lt"/>
                <a:ea typeface="+mn-ea"/>
                <a:cs typeface="+mn-ea"/>
                <a:sym typeface="+mn-lt"/>
              </a:rPr>
              <a:t>仓储数据</a:t>
            </a:r>
            <a:endParaRPr lang="zh-CN" altLang="en-US" sz="1400" b="1" dirty="0">
              <a:solidFill>
                <a:schemeClr val="bg1"/>
              </a:solidFill>
              <a:latin typeface="+mn-lt"/>
              <a:ea typeface="+mn-ea"/>
              <a:cs typeface="+mn-ea"/>
              <a:sym typeface="+mn-lt"/>
            </a:endParaRPr>
          </a:p>
        </p:txBody>
      </p:sp>
      <p:sp>
        <p:nvSpPr>
          <p:cNvPr id="19" name="文本框 18"/>
          <p:cNvSpPr txBox="1"/>
          <p:nvPr/>
        </p:nvSpPr>
        <p:spPr>
          <a:xfrm>
            <a:off x="7380822" y="2988304"/>
            <a:ext cx="1249680" cy="306705"/>
          </a:xfrm>
          <a:prstGeom prst="rect">
            <a:avLst/>
          </a:prstGeom>
          <a:noFill/>
        </p:spPr>
        <p:txBody>
          <a:bodyPr wrap="none" rtlCol="0">
            <a:spAutoFit/>
          </a:bodyPr>
          <a:lstStyle/>
          <a:p>
            <a:r>
              <a:rPr lang="zh-CN" altLang="en-US" sz="1400" b="1" dirty="0">
                <a:solidFill>
                  <a:srgbClr val="FFC000"/>
                </a:solidFill>
                <a:latin typeface="+mn-lt"/>
                <a:ea typeface="+mn-ea"/>
                <a:cs typeface="+mn-ea"/>
                <a:sym typeface="+mn-lt"/>
              </a:rPr>
              <a:t>管理设备数据</a:t>
            </a:r>
            <a:endParaRPr lang="zh-CN" altLang="en-US" sz="1400" b="1" dirty="0">
              <a:solidFill>
                <a:srgbClr val="FFC000"/>
              </a:solidFill>
              <a:latin typeface="+mn-lt"/>
              <a:ea typeface="+mn-ea"/>
              <a:cs typeface="+mn-ea"/>
              <a:sym typeface="+mn-lt"/>
            </a:endParaRPr>
          </a:p>
        </p:txBody>
      </p:sp>
      <p:sp>
        <p:nvSpPr>
          <p:cNvPr id="20" name="文本框 19"/>
          <p:cNvSpPr txBox="1"/>
          <p:nvPr/>
        </p:nvSpPr>
        <p:spPr>
          <a:xfrm>
            <a:off x="7454964" y="3462649"/>
            <a:ext cx="1300787" cy="737235"/>
          </a:xfrm>
          <a:prstGeom prst="rect">
            <a:avLst/>
          </a:prstGeom>
          <a:noFill/>
        </p:spPr>
        <p:txBody>
          <a:bodyPr wrap="square" rtlCol="0">
            <a:spAutoFit/>
          </a:bodyPr>
          <a:lstStyle/>
          <a:p>
            <a:pPr algn="l">
              <a:lnSpc>
                <a:spcPct val="100000"/>
              </a:lnSpc>
              <a:buNone/>
            </a:pPr>
            <a:r>
              <a:rPr lang="zh-CN" altLang="en-US" sz="1400" b="1" dirty="0">
                <a:solidFill>
                  <a:schemeClr val="bg1"/>
                </a:solidFill>
                <a:latin typeface="+mn-lt"/>
                <a:ea typeface="+mn-ea"/>
                <a:cs typeface="+mn-ea"/>
                <a:sym typeface="+mn-lt"/>
              </a:rPr>
              <a:t>设备状态、</a:t>
            </a:r>
            <a:endParaRPr lang="zh-CN" altLang="en-US" sz="1400" b="1" dirty="0">
              <a:solidFill>
                <a:schemeClr val="bg1"/>
              </a:solidFill>
              <a:latin typeface="+mn-lt"/>
              <a:ea typeface="+mn-ea"/>
              <a:cs typeface="+mn-ea"/>
              <a:sym typeface="+mn-lt"/>
            </a:endParaRPr>
          </a:p>
          <a:p>
            <a:pPr algn="l">
              <a:lnSpc>
                <a:spcPct val="100000"/>
              </a:lnSpc>
              <a:buNone/>
            </a:pPr>
            <a:r>
              <a:rPr lang="zh-CN" altLang="en-US" sz="1400" b="1" dirty="0">
                <a:solidFill>
                  <a:schemeClr val="bg1"/>
                </a:solidFill>
                <a:latin typeface="+mn-lt"/>
                <a:ea typeface="+mn-ea"/>
                <a:cs typeface="+mn-ea"/>
                <a:sym typeface="+mn-lt"/>
              </a:rPr>
              <a:t>位置信息、</a:t>
            </a:r>
            <a:endParaRPr lang="zh-CN" altLang="en-US" sz="1400" b="1" dirty="0">
              <a:solidFill>
                <a:schemeClr val="bg1"/>
              </a:solidFill>
              <a:latin typeface="+mn-lt"/>
              <a:ea typeface="+mn-ea"/>
              <a:cs typeface="+mn-ea"/>
              <a:sym typeface="+mn-lt"/>
            </a:endParaRPr>
          </a:p>
          <a:p>
            <a:pPr algn="l">
              <a:lnSpc>
                <a:spcPct val="100000"/>
              </a:lnSpc>
              <a:buNone/>
            </a:pPr>
            <a:r>
              <a:rPr lang="zh-CN" altLang="en-US" sz="1400" b="1" dirty="0">
                <a:solidFill>
                  <a:schemeClr val="bg1"/>
                </a:solidFill>
                <a:latin typeface="+mn-lt"/>
                <a:ea typeface="+mn-ea"/>
                <a:cs typeface="+mn-ea"/>
                <a:sym typeface="+mn-lt"/>
              </a:rPr>
              <a:t>环境信息</a:t>
            </a:r>
            <a:endParaRPr lang="zh-CN" altLang="en-US" sz="1400" b="1" dirty="0">
              <a:solidFill>
                <a:schemeClr val="bg1"/>
              </a:solidFill>
              <a:latin typeface="+mn-lt"/>
              <a:ea typeface="+mn-ea"/>
              <a:cs typeface="+mn-ea"/>
              <a:sym typeface="+mn-lt"/>
            </a:endParaRPr>
          </a:p>
        </p:txBody>
      </p:sp>
      <p:pic>
        <p:nvPicPr>
          <p:cNvPr id="21" name="图片 20" descr="6002530_XL"/>
          <p:cNvPicPr>
            <a:picLocks noChangeAspect="1"/>
          </p:cNvPicPr>
          <p:nvPr/>
        </p:nvPicPr>
        <p:blipFill>
          <a:blip r:embed="rId9"/>
          <a:stretch>
            <a:fillRect/>
          </a:stretch>
        </p:blipFill>
        <p:spPr>
          <a:xfrm>
            <a:off x="8795793" y="2555141"/>
            <a:ext cx="1260009" cy="854778"/>
          </a:xfrm>
          <a:prstGeom prst="rect">
            <a:avLst/>
          </a:prstGeom>
        </p:spPr>
      </p:pic>
      <p:pic>
        <p:nvPicPr>
          <p:cNvPr id="22" name="图片 21" descr="16332113_XL"/>
          <p:cNvPicPr>
            <a:picLocks noChangeAspect="1"/>
          </p:cNvPicPr>
          <p:nvPr/>
        </p:nvPicPr>
        <p:blipFill>
          <a:blip r:embed="rId10"/>
          <a:stretch>
            <a:fillRect/>
          </a:stretch>
        </p:blipFill>
        <p:spPr>
          <a:xfrm>
            <a:off x="10204223" y="2562126"/>
            <a:ext cx="1260009" cy="840006"/>
          </a:xfrm>
          <a:prstGeom prst="rect">
            <a:avLst/>
          </a:prstGeom>
        </p:spPr>
      </p:pic>
      <p:sp>
        <p:nvSpPr>
          <p:cNvPr id="32" name="文本框 31"/>
          <p:cNvSpPr txBox="1"/>
          <p:nvPr/>
        </p:nvSpPr>
        <p:spPr>
          <a:xfrm>
            <a:off x="9003054" y="4712435"/>
            <a:ext cx="569387" cy="295722"/>
          </a:xfrm>
          <a:prstGeom prst="rect">
            <a:avLst/>
          </a:prstGeom>
          <a:noFill/>
        </p:spPr>
        <p:txBody>
          <a:bodyPr wrap="none" rtlCol="0">
            <a:spAutoFit/>
          </a:bodyPr>
          <a:lstStyle/>
          <a:p>
            <a:pPr algn="l">
              <a:lnSpc>
                <a:spcPct val="150000"/>
              </a:lnSpc>
            </a:pPr>
            <a:r>
              <a:rPr lang="zh-CN" altLang="en-US" sz="1000" dirty="0">
                <a:solidFill>
                  <a:schemeClr val="bg1"/>
                </a:solidFill>
                <a:latin typeface="+mn-lt"/>
                <a:ea typeface="+mn-ea"/>
                <a:cs typeface="+mn-ea"/>
                <a:sym typeface="+mn-lt"/>
              </a:rPr>
              <a:t>控制柜</a:t>
            </a:r>
            <a:endParaRPr lang="en-US" altLang="zh-CN" sz="1000" dirty="0">
              <a:solidFill>
                <a:schemeClr val="bg1"/>
              </a:solidFill>
              <a:latin typeface="+mn-lt"/>
              <a:ea typeface="+mn-ea"/>
              <a:cs typeface="+mn-ea"/>
              <a:sym typeface="+mn-lt"/>
            </a:endParaRPr>
          </a:p>
        </p:txBody>
      </p:sp>
      <p:sp>
        <p:nvSpPr>
          <p:cNvPr id="35" name="文本框 34"/>
          <p:cNvSpPr txBox="1"/>
          <p:nvPr/>
        </p:nvSpPr>
        <p:spPr>
          <a:xfrm>
            <a:off x="10450076" y="4712435"/>
            <a:ext cx="697627" cy="295722"/>
          </a:xfrm>
          <a:prstGeom prst="rect">
            <a:avLst/>
          </a:prstGeom>
          <a:noFill/>
        </p:spPr>
        <p:txBody>
          <a:bodyPr wrap="none" rtlCol="0">
            <a:spAutoFit/>
          </a:bodyPr>
          <a:lstStyle/>
          <a:p>
            <a:pPr algn="l">
              <a:lnSpc>
                <a:spcPct val="150000"/>
              </a:lnSpc>
            </a:pPr>
            <a:r>
              <a:rPr lang="zh-CN" altLang="en-US" sz="1000" dirty="0">
                <a:solidFill>
                  <a:schemeClr val="bg1"/>
                </a:solidFill>
                <a:latin typeface="+mn-lt"/>
                <a:ea typeface="+mn-ea"/>
                <a:cs typeface="+mn-ea"/>
                <a:sym typeface="+mn-lt"/>
              </a:rPr>
              <a:t>户外重工</a:t>
            </a:r>
            <a:endParaRPr lang="en-US" altLang="zh-CN" sz="1000" dirty="0">
              <a:solidFill>
                <a:schemeClr val="bg1"/>
              </a:solidFill>
              <a:latin typeface="+mn-lt"/>
              <a:ea typeface="+mn-ea"/>
              <a:cs typeface="+mn-ea"/>
              <a:sym typeface="+mn-lt"/>
            </a:endParaRPr>
          </a:p>
        </p:txBody>
      </p:sp>
      <p:sp>
        <p:nvSpPr>
          <p:cNvPr id="36" name="文本框 35"/>
          <p:cNvSpPr txBox="1"/>
          <p:nvPr/>
        </p:nvSpPr>
        <p:spPr>
          <a:xfrm>
            <a:off x="2666403" y="2741870"/>
            <a:ext cx="74571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机器人</a:t>
            </a:r>
            <a:r>
              <a:rPr lang="en-US" altLang="zh-CN" sz="1000" dirty="0">
                <a:solidFill>
                  <a:schemeClr val="bg1"/>
                </a:solidFill>
                <a:latin typeface="+mn-lt"/>
                <a:ea typeface="+mn-ea"/>
                <a:cs typeface="+mn-ea"/>
                <a:sym typeface="+mn-lt"/>
              </a:rPr>
              <a:t>.....</a:t>
            </a:r>
            <a:endParaRPr lang="en-US" altLang="zh-CN" sz="1000" dirty="0">
              <a:solidFill>
                <a:schemeClr val="bg1"/>
              </a:solidFill>
              <a:latin typeface="+mn-lt"/>
              <a:ea typeface="+mn-ea"/>
              <a:cs typeface="+mn-ea"/>
              <a:sym typeface="+mn-lt"/>
            </a:endParaRPr>
          </a:p>
        </p:txBody>
      </p:sp>
      <p:sp>
        <p:nvSpPr>
          <p:cNvPr id="37" name="文本框 36"/>
          <p:cNvSpPr txBox="1"/>
          <p:nvPr/>
        </p:nvSpPr>
        <p:spPr>
          <a:xfrm>
            <a:off x="1966952" y="2741870"/>
            <a:ext cx="56938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压缩机</a:t>
            </a:r>
            <a:endParaRPr lang="en-US" altLang="zh-CN" sz="1000" dirty="0">
              <a:solidFill>
                <a:schemeClr val="bg1"/>
              </a:solidFill>
              <a:latin typeface="+mn-lt"/>
              <a:ea typeface="+mn-ea"/>
              <a:cs typeface="+mn-ea"/>
              <a:sym typeface="+mn-lt"/>
            </a:endParaRPr>
          </a:p>
        </p:txBody>
      </p:sp>
      <p:sp>
        <p:nvSpPr>
          <p:cNvPr id="38" name="文本框 37"/>
          <p:cNvSpPr txBox="1"/>
          <p:nvPr/>
        </p:nvSpPr>
        <p:spPr>
          <a:xfrm>
            <a:off x="1093926" y="2741870"/>
            <a:ext cx="69762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数控机床</a:t>
            </a:r>
            <a:endParaRPr lang="en-US" altLang="zh-CN" sz="1000" dirty="0">
              <a:solidFill>
                <a:schemeClr val="bg1"/>
              </a:solidFill>
              <a:latin typeface="+mn-lt"/>
              <a:ea typeface="+mn-ea"/>
              <a:cs typeface="+mn-ea"/>
              <a:sym typeface="+mn-lt"/>
            </a:endParaRPr>
          </a:p>
        </p:txBody>
      </p:sp>
      <p:sp>
        <p:nvSpPr>
          <p:cNvPr id="39" name="文本框 38"/>
          <p:cNvSpPr txBox="1"/>
          <p:nvPr/>
        </p:nvSpPr>
        <p:spPr>
          <a:xfrm>
            <a:off x="960539" y="3877124"/>
            <a:ext cx="95410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自动立体仓库</a:t>
            </a:r>
            <a:endParaRPr lang="en-US" altLang="zh-CN" sz="1000" dirty="0">
              <a:solidFill>
                <a:schemeClr val="bg1"/>
              </a:solidFill>
              <a:latin typeface="+mn-lt"/>
              <a:ea typeface="+mn-ea"/>
              <a:cs typeface="+mn-ea"/>
              <a:sym typeface="+mn-lt"/>
            </a:endParaRPr>
          </a:p>
        </p:txBody>
      </p:sp>
      <p:sp>
        <p:nvSpPr>
          <p:cNvPr id="40" name="文本框 39"/>
          <p:cNvSpPr txBox="1"/>
          <p:nvPr/>
        </p:nvSpPr>
        <p:spPr>
          <a:xfrm>
            <a:off x="1925574" y="3870249"/>
            <a:ext cx="56938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堆垛机</a:t>
            </a:r>
            <a:endParaRPr lang="en-US" altLang="zh-CN" sz="1000" dirty="0">
              <a:solidFill>
                <a:schemeClr val="bg1"/>
              </a:solidFill>
              <a:latin typeface="+mn-lt"/>
              <a:ea typeface="+mn-ea"/>
              <a:cs typeface="+mn-ea"/>
              <a:sym typeface="+mn-lt"/>
            </a:endParaRPr>
          </a:p>
        </p:txBody>
      </p:sp>
      <p:sp>
        <p:nvSpPr>
          <p:cNvPr id="41" name="文本框 40"/>
          <p:cNvSpPr txBox="1"/>
          <p:nvPr/>
        </p:nvSpPr>
        <p:spPr>
          <a:xfrm>
            <a:off x="2783813" y="3870249"/>
            <a:ext cx="630301" cy="246221"/>
          </a:xfrm>
          <a:prstGeom prst="rect">
            <a:avLst/>
          </a:prstGeom>
          <a:noFill/>
        </p:spPr>
        <p:txBody>
          <a:bodyPr wrap="none" rtlCol="0">
            <a:spAutoFit/>
          </a:bodyPr>
          <a:lstStyle/>
          <a:p>
            <a:pPr algn="l"/>
            <a:r>
              <a:rPr lang="en-US" altLang="zh-CN" sz="1000" dirty="0">
                <a:solidFill>
                  <a:schemeClr val="bg1"/>
                </a:solidFill>
                <a:latin typeface="+mn-lt"/>
                <a:ea typeface="+mn-ea"/>
                <a:cs typeface="+mn-ea"/>
                <a:sym typeface="+mn-lt"/>
              </a:rPr>
              <a:t>AGV.....</a:t>
            </a:r>
            <a:endParaRPr lang="en-US" altLang="zh-CN" sz="1000" dirty="0">
              <a:solidFill>
                <a:schemeClr val="bg1"/>
              </a:solidFill>
              <a:latin typeface="+mn-lt"/>
              <a:ea typeface="+mn-ea"/>
              <a:cs typeface="+mn-ea"/>
              <a:sym typeface="+mn-lt"/>
            </a:endParaRPr>
          </a:p>
        </p:txBody>
      </p:sp>
      <p:sp>
        <p:nvSpPr>
          <p:cNvPr id="42" name="文本框 41"/>
          <p:cNvSpPr txBox="1"/>
          <p:nvPr/>
        </p:nvSpPr>
        <p:spPr>
          <a:xfrm>
            <a:off x="9029496" y="3402321"/>
            <a:ext cx="697627" cy="272639"/>
          </a:xfrm>
          <a:prstGeom prst="rect">
            <a:avLst/>
          </a:prstGeom>
          <a:noFill/>
        </p:spPr>
        <p:txBody>
          <a:bodyPr wrap="none" rtlCol="0">
            <a:spAutoFit/>
          </a:bodyPr>
          <a:lstStyle/>
          <a:p>
            <a:pPr algn="l">
              <a:lnSpc>
                <a:spcPct val="130000"/>
              </a:lnSpc>
              <a:spcBef>
                <a:spcPts val="0"/>
              </a:spcBef>
              <a:spcAft>
                <a:spcPts val="0"/>
              </a:spcAft>
            </a:pPr>
            <a:r>
              <a:rPr lang="zh-CN" altLang="en-US" sz="1000" dirty="0">
                <a:solidFill>
                  <a:schemeClr val="bg1"/>
                </a:solidFill>
                <a:latin typeface="+mn-lt"/>
                <a:ea typeface="+mn-ea"/>
                <a:cs typeface="+mn-ea"/>
                <a:sym typeface="+mn-lt"/>
              </a:rPr>
              <a:t>油田油井</a:t>
            </a:r>
            <a:endParaRPr lang="en-US" altLang="zh-CN" sz="1000" dirty="0">
              <a:solidFill>
                <a:schemeClr val="bg1"/>
              </a:solidFill>
              <a:latin typeface="+mn-lt"/>
              <a:ea typeface="+mn-ea"/>
              <a:cs typeface="+mn-ea"/>
              <a:sym typeface="+mn-lt"/>
            </a:endParaRPr>
          </a:p>
        </p:txBody>
      </p:sp>
      <p:sp>
        <p:nvSpPr>
          <p:cNvPr id="43" name="文本框 42"/>
          <p:cNvSpPr txBox="1"/>
          <p:nvPr/>
        </p:nvSpPr>
        <p:spPr>
          <a:xfrm>
            <a:off x="10474268" y="3402321"/>
            <a:ext cx="697627" cy="272639"/>
          </a:xfrm>
          <a:prstGeom prst="rect">
            <a:avLst/>
          </a:prstGeom>
          <a:noFill/>
        </p:spPr>
        <p:txBody>
          <a:bodyPr wrap="none" rtlCol="0">
            <a:spAutoFit/>
          </a:bodyPr>
          <a:lstStyle/>
          <a:p>
            <a:pPr algn="l">
              <a:lnSpc>
                <a:spcPct val="130000"/>
              </a:lnSpc>
              <a:spcBef>
                <a:spcPts val="0"/>
              </a:spcBef>
              <a:spcAft>
                <a:spcPts val="0"/>
              </a:spcAft>
            </a:pPr>
            <a:r>
              <a:rPr lang="zh-CN" altLang="en-US" sz="1000" dirty="0">
                <a:solidFill>
                  <a:schemeClr val="bg1"/>
                </a:solidFill>
                <a:latin typeface="+mn-lt"/>
                <a:ea typeface="+mn-ea"/>
                <a:cs typeface="+mn-ea"/>
                <a:sym typeface="+mn-lt"/>
              </a:rPr>
              <a:t>煤矿采挖</a:t>
            </a:r>
            <a:endParaRPr lang="en-US" altLang="zh-CN" sz="1000" dirty="0">
              <a:solidFill>
                <a:schemeClr val="bg1"/>
              </a:solidFill>
              <a:latin typeface="+mn-lt"/>
              <a:ea typeface="+mn-ea"/>
              <a:cs typeface="+mn-ea"/>
              <a:sym typeface="+mn-lt"/>
            </a:endParaRPr>
          </a:p>
        </p:txBody>
      </p:sp>
      <p:pic>
        <p:nvPicPr>
          <p:cNvPr id="3" name="图片 2" descr="IMG_2971"/>
          <p:cNvPicPr>
            <a:picLocks noChangeAspect="1"/>
          </p:cNvPicPr>
          <p:nvPr/>
        </p:nvPicPr>
        <p:blipFill>
          <a:blip r:embed="rId11"/>
          <a:stretch>
            <a:fillRect/>
          </a:stretch>
        </p:blipFill>
        <p:spPr>
          <a:xfrm>
            <a:off x="10180320" y="3858383"/>
            <a:ext cx="1260009" cy="840006"/>
          </a:xfrm>
          <a:prstGeom prst="rect">
            <a:avLst/>
          </a:prstGeom>
        </p:spPr>
      </p:pic>
      <p:pic>
        <p:nvPicPr>
          <p:cNvPr id="5" name="图片 4"/>
          <p:cNvPicPr>
            <a:picLocks noChangeAspect="1"/>
          </p:cNvPicPr>
          <p:nvPr/>
        </p:nvPicPr>
        <p:blipFill>
          <a:blip r:embed="rId12"/>
          <a:stretch>
            <a:fillRect/>
          </a:stretch>
        </p:blipFill>
        <p:spPr>
          <a:xfrm>
            <a:off x="8775700" y="3858383"/>
            <a:ext cx="1260009" cy="869382"/>
          </a:xfrm>
          <a:prstGeom prst="rect">
            <a:avLst/>
          </a:prstGeom>
        </p:spPr>
      </p:pic>
      <p:grpSp>
        <p:nvGrpSpPr>
          <p:cNvPr id="31" name="组合 30"/>
          <p:cNvGrpSpPr/>
          <p:nvPr/>
        </p:nvGrpSpPr>
        <p:grpSpPr>
          <a:xfrm>
            <a:off x="5167309" y="2649458"/>
            <a:ext cx="2219587" cy="1803624"/>
            <a:chOff x="5133657" y="3903694"/>
            <a:chExt cx="1859380" cy="1510922"/>
          </a:xfrm>
        </p:grpSpPr>
        <p:grpSp>
          <p:nvGrpSpPr>
            <p:cNvPr id="27" name="组合 26"/>
            <p:cNvGrpSpPr/>
            <p:nvPr/>
          </p:nvGrpSpPr>
          <p:grpSpPr>
            <a:xfrm>
              <a:off x="5469572" y="4118960"/>
              <a:ext cx="1147445" cy="1202586"/>
              <a:chOff x="2331" y="6600"/>
              <a:chExt cx="1536" cy="1536"/>
            </a:xfrm>
          </p:grpSpPr>
          <p:pic>
            <p:nvPicPr>
              <p:cNvPr id="25" name="图片 24" descr="云"/>
              <p:cNvPicPr>
                <a:picLocks noChangeAspect="1"/>
              </p:cNvPicPr>
              <p:nvPr/>
            </p:nvPicPr>
            <p:blipFill>
              <a:blip r:embed="rId13"/>
              <a:stretch>
                <a:fillRect/>
              </a:stretch>
            </p:blipFill>
            <p:spPr>
              <a:xfrm>
                <a:off x="2331" y="6600"/>
                <a:ext cx="1536" cy="1536"/>
              </a:xfrm>
              <a:prstGeom prst="rect">
                <a:avLst/>
              </a:prstGeom>
            </p:spPr>
          </p:pic>
          <p:sp>
            <p:nvSpPr>
              <p:cNvPr id="26" name="文本框 25"/>
              <p:cNvSpPr txBox="1"/>
              <p:nvPr/>
            </p:nvSpPr>
            <p:spPr>
              <a:xfrm>
                <a:off x="2588" y="7211"/>
                <a:ext cx="1023" cy="362"/>
              </a:xfrm>
              <a:prstGeom prst="rect">
                <a:avLst/>
              </a:prstGeom>
              <a:noFill/>
            </p:spPr>
            <p:txBody>
              <a:bodyPr wrap="square" rtlCol="0">
                <a:spAutoFit/>
              </a:bodyPr>
              <a:lstStyle/>
              <a:p>
                <a:r>
                  <a:rPr lang="en-US" altLang="zh-CN" sz="1600" b="1" i="1">
                    <a:solidFill>
                      <a:schemeClr val="bg1"/>
                    </a:solidFill>
                    <a:latin typeface="+mn-lt"/>
                    <a:ea typeface="+mn-ea"/>
                    <a:cs typeface="+mn-ea"/>
                    <a:sym typeface="+mn-lt"/>
                  </a:rPr>
                  <a:t>DATA</a:t>
                </a:r>
                <a:endParaRPr lang="en-US" altLang="zh-CN" sz="1600" b="1" i="1">
                  <a:solidFill>
                    <a:schemeClr val="bg1"/>
                  </a:solidFill>
                  <a:latin typeface="+mn-lt"/>
                  <a:ea typeface="+mn-ea"/>
                  <a:cs typeface="+mn-ea"/>
                  <a:sym typeface="+mn-lt"/>
                </a:endParaRPr>
              </a:p>
            </p:txBody>
          </p:sp>
        </p:grpSp>
        <p:pic>
          <p:nvPicPr>
            <p:cNvPr id="45" name="图片 44" descr="表"/>
            <p:cNvPicPr>
              <a:picLocks noChangeAspect="1"/>
            </p:cNvPicPr>
            <p:nvPr/>
          </p:nvPicPr>
          <p:blipFill>
            <a:blip r:embed="rId14"/>
            <a:stretch>
              <a:fillRect/>
            </a:stretch>
          </p:blipFill>
          <p:spPr>
            <a:xfrm>
              <a:off x="6561037" y="4476365"/>
              <a:ext cx="432000" cy="452760"/>
            </a:xfrm>
            <a:prstGeom prst="rect">
              <a:avLst/>
            </a:prstGeom>
          </p:spPr>
        </p:pic>
        <p:pic>
          <p:nvPicPr>
            <p:cNvPr id="46" name="图片 45" descr="烟雾报警器"/>
            <p:cNvPicPr>
              <a:picLocks noChangeAspect="1"/>
            </p:cNvPicPr>
            <p:nvPr/>
          </p:nvPicPr>
          <p:blipFill>
            <a:blip r:embed="rId15"/>
            <a:stretch>
              <a:fillRect/>
            </a:stretch>
          </p:blipFill>
          <p:spPr>
            <a:xfrm>
              <a:off x="5141277" y="4266279"/>
              <a:ext cx="331470" cy="347399"/>
            </a:xfrm>
            <a:prstGeom prst="rect">
              <a:avLst/>
            </a:prstGeom>
          </p:spPr>
        </p:pic>
        <p:pic>
          <p:nvPicPr>
            <p:cNvPr id="48" name="图片 47" descr="煤气"/>
            <p:cNvPicPr>
              <a:picLocks noChangeAspect="1"/>
            </p:cNvPicPr>
            <p:nvPr/>
          </p:nvPicPr>
          <p:blipFill>
            <a:blip r:embed="rId16"/>
            <a:stretch>
              <a:fillRect/>
            </a:stretch>
          </p:blipFill>
          <p:spPr>
            <a:xfrm>
              <a:off x="5133657" y="4802220"/>
              <a:ext cx="335915" cy="352058"/>
            </a:xfrm>
            <a:prstGeom prst="rect">
              <a:avLst/>
            </a:prstGeom>
          </p:spPr>
        </p:pic>
        <p:pic>
          <p:nvPicPr>
            <p:cNvPr id="2" name="图片 1" descr="流量传感器"/>
            <p:cNvPicPr>
              <a:picLocks noChangeAspect="1"/>
            </p:cNvPicPr>
            <p:nvPr/>
          </p:nvPicPr>
          <p:blipFill>
            <a:blip r:embed="rId17"/>
            <a:stretch>
              <a:fillRect/>
            </a:stretch>
          </p:blipFill>
          <p:spPr>
            <a:xfrm>
              <a:off x="6033452" y="5094954"/>
              <a:ext cx="304800" cy="319447"/>
            </a:xfrm>
            <a:prstGeom prst="rect">
              <a:avLst/>
            </a:prstGeom>
          </p:spPr>
        </p:pic>
        <p:pic>
          <p:nvPicPr>
            <p:cNvPr id="4" name="图片 3" descr="烟雾传感器1"/>
            <p:cNvPicPr>
              <a:picLocks noChangeAspect="1"/>
            </p:cNvPicPr>
            <p:nvPr/>
          </p:nvPicPr>
          <p:blipFill>
            <a:blip r:embed="rId18"/>
            <a:stretch>
              <a:fillRect/>
            </a:stretch>
          </p:blipFill>
          <p:spPr>
            <a:xfrm>
              <a:off x="6561137" y="4987640"/>
              <a:ext cx="320675" cy="336085"/>
            </a:xfrm>
            <a:prstGeom prst="rect">
              <a:avLst/>
            </a:prstGeom>
          </p:spPr>
        </p:pic>
        <p:pic>
          <p:nvPicPr>
            <p:cNvPr id="6" name="图片 5" descr="传感器 (1)"/>
            <p:cNvPicPr>
              <a:picLocks noChangeAspect="1"/>
            </p:cNvPicPr>
            <p:nvPr/>
          </p:nvPicPr>
          <p:blipFill>
            <a:blip r:embed="rId19"/>
            <a:stretch>
              <a:fillRect/>
            </a:stretch>
          </p:blipFill>
          <p:spPr>
            <a:xfrm>
              <a:off x="6338252" y="4023710"/>
              <a:ext cx="335280" cy="351392"/>
            </a:xfrm>
            <a:prstGeom prst="rect">
              <a:avLst/>
            </a:prstGeom>
          </p:spPr>
        </p:pic>
        <p:pic>
          <p:nvPicPr>
            <p:cNvPr id="9" name="图片 8" descr="传感器"/>
            <p:cNvPicPr>
              <a:picLocks noChangeAspect="1"/>
            </p:cNvPicPr>
            <p:nvPr/>
          </p:nvPicPr>
          <p:blipFill>
            <a:blip r:embed="rId20"/>
            <a:stretch>
              <a:fillRect/>
            </a:stretch>
          </p:blipFill>
          <p:spPr>
            <a:xfrm>
              <a:off x="5469572" y="5090510"/>
              <a:ext cx="309245" cy="324106"/>
            </a:xfrm>
            <a:prstGeom prst="rect">
              <a:avLst/>
            </a:prstGeom>
          </p:spPr>
        </p:pic>
        <p:pic>
          <p:nvPicPr>
            <p:cNvPr id="12" name="图片 11" descr="传感器设备"/>
            <p:cNvPicPr>
              <a:picLocks noChangeAspect="1"/>
            </p:cNvPicPr>
            <p:nvPr/>
          </p:nvPicPr>
          <p:blipFill>
            <a:blip r:embed="rId21"/>
            <a:stretch>
              <a:fillRect/>
            </a:stretch>
          </p:blipFill>
          <p:spPr>
            <a:xfrm>
              <a:off x="5657532" y="3903694"/>
              <a:ext cx="375920" cy="393985"/>
            </a:xfrm>
            <a:prstGeom prst="rect">
              <a:avLst/>
            </a:prstGeom>
          </p:spPr>
        </p:pic>
      </p:grpSp>
      <p:pic>
        <p:nvPicPr>
          <p:cNvPr id="23" name="图片 22"/>
          <p:cNvPicPr>
            <a:picLocks noChangeAspect="1"/>
          </p:cNvPicPr>
          <p:nvPr/>
        </p:nvPicPr>
        <p:blipFill>
          <a:blip r:embed="rId22"/>
          <a:stretch>
            <a:fillRect/>
          </a:stretch>
        </p:blipFill>
        <p:spPr>
          <a:xfrm>
            <a:off x="2738755" y="3390900"/>
            <a:ext cx="767715" cy="479425"/>
          </a:xfrm>
          <a:prstGeom prst="rect">
            <a:avLst/>
          </a:prstGeom>
        </p:spPr>
      </p:pic>
      <p:sp>
        <p:nvSpPr>
          <p:cNvPr id="24" name="文本框 23"/>
          <p:cNvSpPr txBox="1"/>
          <p:nvPr/>
        </p:nvSpPr>
        <p:spPr>
          <a:xfrm>
            <a:off x="1051309" y="5044694"/>
            <a:ext cx="69762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光电检测</a:t>
            </a:r>
            <a:endParaRPr lang="zh-CN" altLang="en-US" sz="1000" dirty="0">
              <a:solidFill>
                <a:schemeClr val="bg1"/>
              </a:solidFill>
              <a:latin typeface="+mn-lt"/>
              <a:ea typeface="+mn-ea"/>
              <a:cs typeface="+mn-ea"/>
              <a:sym typeface="+mn-lt"/>
            </a:endParaRPr>
          </a:p>
        </p:txBody>
      </p:sp>
      <p:sp>
        <p:nvSpPr>
          <p:cNvPr id="28" name="文本框 27"/>
          <p:cNvSpPr txBox="1"/>
          <p:nvPr/>
        </p:nvSpPr>
        <p:spPr>
          <a:xfrm>
            <a:off x="1853777" y="5044694"/>
            <a:ext cx="697627" cy="246221"/>
          </a:xfrm>
          <a:prstGeom prst="rect">
            <a:avLst/>
          </a:prstGeom>
          <a:noFill/>
        </p:spPr>
        <p:txBody>
          <a:bodyPr wrap="none" rtlCol="0">
            <a:spAutoFit/>
          </a:bodyPr>
          <a:lstStyle/>
          <a:p>
            <a:pPr algn="ctr"/>
            <a:r>
              <a:rPr lang="zh-CN" altLang="en-US" sz="1000" dirty="0">
                <a:solidFill>
                  <a:schemeClr val="bg1"/>
                </a:solidFill>
                <a:latin typeface="+mn-lt"/>
                <a:ea typeface="+mn-ea"/>
                <a:cs typeface="+mn-ea"/>
                <a:sym typeface="+mn-lt"/>
              </a:rPr>
              <a:t>视觉检测</a:t>
            </a:r>
            <a:endParaRPr lang="zh-CN" altLang="en-US" sz="1000" dirty="0">
              <a:solidFill>
                <a:schemeClr val="bg1"/>
              </a:solidFill>
              <a:latin typeface="+mn-lt"/>
              <a:ea typeface="+mn-ea"/>
              <a:cs typeface="+mn-ea"/>
              <a:sym typeface="+mn-lt"/>
            </a:endParaRPr>
          </a:p>
        </p:txBody>
      </p:sp>
      <p:sp>
        <p:nvSpPr>
          <p:cNvPr id="29" name="文本框 28"/>
          <p:cNvSpPr txBox="1"/>
          <p:nvPr/>
        </p:nvSpPr>
        <p:spPr>
          <a:xfrm>
            <a:off x="2705337" y="5044059"/>
            <a:ext cx="873957" cy="246221"/>
          </a:xfrm>
          <a:prstGeom prst="rect">
            <a:avLst/>
          </a:prstGeom>
          <a:noFill/>
        </p:spPr>
        <p:txBody>
          <a:bodyPr wrap="none" rtlCol="0">
            <a:spAutoFit/>
          </a:bodyPr>
          <a:lstStyle/>
          <a:p>
            <a:pPr algn="l"/>
            <a:r>
              <a:rPr lang="zh-CN" altLang="en-US" sz="1000" dirty="0">
                <a:solidFill>
                  <a:schemeClr val="bg1"/>
                </a:solidFill>
                <a:latin typeface="+mn-lt"/>
                <a:ea typeface="+mn-ea"/>
                <a:cs typeface="+mn-ea"/>
                <a:sym typeface="+mn-lt"/>
              </a:rPr>
              <a:t>计量检测</a:t>
            </a:r>
            <a:r>
              <a:rPr lang="en-US" altLang="zh-CN" sz="1000" dirty="0">
                <a:solidFill>
                  <a:schemeClr val="bg1"/>
                </a:solidFill>
                <a:latin typeface="+mn-lt"/>
                <a:ea typeface="+mn-ea"/>
                <a:cs typeface="+mn-ea"/>
                <a:sym typeface="+mn-lt"/>
              </a:rPr>
              <a:t>.....</a:t>
            </a:r>
            <a:endParaRPr lang="en-US" altLang="zh-CN" sz="1000" dirty="0">
              <a:solidFill>
                <a:schemeClr val="bg1"/>
              </a:solidFill>
              <a:latin typeface="+mn-lt"/>
              <a:ea typeface="+mn-ea"/>
              <a:cs typeface="+mn-ea"/>
              <a:sym typeface="+mn-lt"/>
            </a:endParaRPr>
          </a:p>
        </p:txBody>
      </p:sp>
      <p:sp>
        <p:nvSpPr>
          <p:cNvPr id="30" name="文本框 29"/>
          <p:cNvSpPr txBox="1"/>
          <p:nvPr/>
        </p:nvSpPr>
        <p:spPr>
          <a:xfrm>
            <a:off x="4861482" y="2064149"/>
            <a:ext cx="2784475" cy="338554"/>
          </a:xfrm>
          <a:prstGeom prst="rect">
            <a:avLst/>
          </a:prstGeom>
          <a:noFill/>
        </p:spPr>
        <p:txBody>
          <a:bodyPr wrap="square" rtlCol="0">
            <a:spAutoFit/>
          </a:bodyPr>
          <a:lstStyle/>
          <a:p>
            <a:pPr algn="ctr"/>
            <a:r>
              <a:rPr lang="zh-CN" altLang="en-US" sz="1600" b="1" dirty="0">
                <a:solidFill>
                  <a:srgbClr val="FFC000"/>
                </a:solidFill>
                <a:latin typeface="+mn-lt"/>
                <a:ea typeface="+mn-ea"/>
                <a:cs typeface="+mn-ea"/>
                <a:sym typeface="+mn-lt"/>
              </a:rPr>
              <a:t>数据采集与数据管理</a:t>
            </a:r>
            <a:endParaRPr lang="zh-CN" altLang="en-US" sz="1600" b="1" dirty="0">
              <a:solidFill>
                <a:srgbClr val="FFC000"/>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999997" y="505480"/>
            <a:ext cx="9477974" cy="523220"/>
          </a:xfrm>
          <a:prstGeom prst="rect">
            <a:avLst/>
          </a:prstGeom>
          <a:noFill/>
        </p:spPr>
        <p:txBody>
          <a:bodyPr wrap="square" rtlCol="0">
            <a:spAutoFit/>
          </a:bodyPr>
          <a:lstStyle/>
          <a:p>
            <a:r>
              <a:rPr lang="zh-CN" altLang="en-US" sz="2800" b="1" dirty="0">
                <a:solidFill>
                  <a:srgbClr val="4CD1D7"/>
                </a:solidFill>
                <a:latin typeface="+mn-lt"/>
                <a:ea typeface="+mn-ea"/>
                <a:cs typeface="+mn-ea"/>
                <a:sym typeface="+mn-lt"/>
              </a:rPr>
              <a:t>加快工业物联网部署，提升数据采集与快速连接能力是关键</a:t>
            </a:r>
            <a:endParaRPr lang="zh-CN" altLang="en-US" sz="2800" b="1" dirty="0">
              <a:solidFill>
                <a:srgbClr val="4CD1D7"/>
              </a:solidFill>
              <a:latin typeface="+mn-lt"/>
              <a:ea typeface="+mn-ea"/>
              <a:cs typeface="+mn-ea"/>
              <a:sym typeface="+mn-lt"/>
            </a:endParaRPr>
          </a:p>
        </p:txBody>
      </p:sp>
      <p:pic>
        <p:nvPicPr>
          <p:cNvPr id="6" name="图片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180106" y="1168966"/>
            <a:ext cx="4926454" cy="4001361"/>
          </a:xfrm>
          <a:prstGeom prst="rect">
            <a:avLst/>
          </a:prstGeom>
        </p:spPr>
      </p:pic>
      <p:sp>
        <p:nvSpPr>
          <p:cNvPr id="7" name="文本框 6"/>
          <p:cNvSpPr txBox="1"/>
          <p:nvPr/>
        </p:nvSpPr>
        <p:spPr>
          <a:xfrm>
            <a:off x="6483850" y="2349596"/>
            <a:ext cx="4317069" cy="2431435"/>
          </a:xfrm>
          <a:prstGeom prst="rect">
            <a:avLst/>
          </a:prstGeom>
          <a:noFill/>
        </p:spPr>
        <p:txBody>
          <a:bodyPr wrap="square" rtlCol="0">
            <a:spAutoFit/>
          </a:bodyPr>
          <a:lstStyle/>
          <a:p>
            <a:pPr>
              <a:lnSpc>
                <a:spcPct val="200000"/>
              </a:lnSpc>
              <a:buClr>
                <a:srgbClr val="C00000"/>
              </a:buClr>
            </a:pPr>
            <a:r>
              <a:rPr lang="zh-CN" altLang="en-US" sz="1600" b="1" dirty="0">
                <a:solidFill>
                  <a:srgbClr val="4CD1D7"/>
                </a:solidFill>
                <a:latin typeface="+mn-lt"/>
                <a:ea typeface="+mn-ea"/>
                <a:cs typeface="+mn-ea"/>
                <a:sym typeface="+mn-lt"/>
              </a:rPr>
              <a:t>发展工业物联网亟需解决的问题</a:t>
            </a:r>
            <a:endParaRPr lang="en-US" altLang="zh-CN" sz="1600" b="1" dirty="0">
              <a:solidFill>
                <a:srgbClr val="4CD1D7"/>
              </a:solidFill>
              <a:latin typeface="+mn-lt"/>
              <a:ea typeface="+mn-ea"/>
              <a:cs typeface="+mn-ea"/>
              <a:sym typeface="+mn-lt"/>
            </a:endParaRPr>
          </a:p>
          <a:p>
            <a:pPr marL="171450" indent="-171450">
              <a:lnSpc>
                <a:spcPct val="200000"/>
              </a:lnSpc>
              <a:buClr>
                <a:srgbClr val="C00000"/>
              </a:buClr>
              <a:buFont typeface="Wingdings" panose="05000000000000000000" pitchFamily="2" charset="2"/>
              <a:buChar char="l"/>
            </a:pPr>
            <a:r>
              <a:rPr lang="zh-CN" altLang="en-US" sz="1200" dirty="0">
                <a:solidFill>
                  <a:schemeClr val="bg1"/>
                </a:solidFill>
                <a:latin typeface="+mn-lt"/>
                <a:ea typeface="+mn-ea"/>
                <a:cs typeface="+mn-ea"/>
                <a:sym typeface="+mn-lt"/>
              </a:rPr>
              <a:t>工业制造装备无法快速接入网络</a:t>
            </a:r>
            <a:endParaRPr lang="zh-CN" altLang="en-US" sz="1200" dirty="0">
              <a:solidFill>
                <a:schemeClr val="bg1"/>
              </a:solidFill>
              <a:latin typeface="+mn-lt"/>
              <a:ea typeface="+mn-ea"/>
              <a:cs typeface="+mn-ea"/>
              <a:sym typeface="+mn-lt"/>
            </a:endParaRPr>
          </a:p>
          <a:p>
            <a:pPr marL="171450" indent="-171450">
              <a:lnSpc>
                <a:spcPct val="200000"/>
              </a:lnSpc>
              <a:buClr>
                <a:srgbClr val="C00000"/>
              </a:buClr>
              <a:buFont typeface="Wingdings" panose="05000000000000000000" pitchFamily="2" charset="2"/>
              <a:buChar char="l"/>
            </a:pPr>
            <a:r>
              <a:rPr lang="zh-CN" altLang="en-US" sz="1200" dirty="0" smtClean="0">
                <a:solidFill>
                  <a:schemeClr val="bg1"/>
                </a:solidFill>
                <a:latin typeface="+mn-lt"/>
                <a:ea typeface="+mn-ea"/>
                <a:cs typeface="+mn-ea"/>
                <a:sym typeface="+mn-lt"/>
              </a:rPr>
              <a:t>工</a:t>
            </a:r>
            <a:r>
              <a:rPr lang="zh-CN" altLang="en-US" sz="1200" dirty="0">
                <a:solidFill>
                  <a:schemeClr val="bg1"/>
                </a:solidFill>
                <a:latin typeface="+mn-lt"/>
                <a:ea typeface="+mn-ea"/>
                <a:cs typeface="+mn-ea"/>
                <a:sym typeface="+mn-lt"/>
              </a:rPr>
              <a:t>业</a:t>
            </a:r>
            <a:r>
              <a:rPr lang="zh-CN" altLang="en-US" sz="1200" dirty="0" smtClean="0">
                <a:solidFill>
                  <a:schemeClr val="bg1"/>
                </a:solidFill>
                <a:latin typeface="+mn-lt"/>
                <a:ea typeface="+mn-ea"/>
                <a:cs typeface="+mn-ea"/>
                <a:sym typeface="+mn-lt"/>
              </a:rPr>
              <a:t>协议</a:t>
            </a:r>
            <a:r>
              <a:rPr lang="zh-CN" altLang="en-US" sz="1200" dirty="0">
                <a:solidFill>
                  <a:schemeClr val="bg1"/>
                </a:solidFill>
                <a:latin typeface="+mn-lt"/>
                <a:ea typeface="+mn-ea"/>
                <a:cs typeface="+mn-ea"/>
                <a:sym typeface="+mn-lt"/>
              </a:rPr>
              <a:t>众多，多类应用协议并存</a:t>
            </a:r>
            <a:endParaRPr lang="zh-CN" altLang="en-US" sz="1200" dirty="0">
              <a:solidFill>
                <a:schemeClr val="bg1"/>
              </a:solidFill>
              <a:latin typeface="+mn-lt"/>
              <a:ea typeface="+mn-ea"/>
              <a:cs typeface="+mn-ea"/>
              <a:sym typeface="+mn-lt"/>
            </a:endParaRPr>
          </a:p>
          <a:p>
            <a:pPr marL="171450" indent="-171450">
              <a:lnSpc>
                <a:spcPct val="200000"/>
              </a:lnSpc>
              <a:buClr>
                <a:srgbClr val="C00000"/>
              </a:buClr>
              <a:buFont typeface="Wingdings" panose="05000000000000000000" pitchFamily="2" charset="2"/>
              <a:buChar char="l"/>
            </a:pPr>
            <a:r>
              <a:rPr lang="zh-CN" altLang="en-US" sz="1200" dirty="0">
                <a:solidFill>
                  <a:schemeClr val="bg1"/>
                </a:solidFill>
                <a:latin typeface="+mn-lt"/>
                <a:ea typeface="+mn-ea"/>
                <a:cs typeface="+mn-ea"/>
                <a:sym typeface="+mn-lt"/>
              </a:rPr>
              <a:t>工业制造标准体系不健全，各种智能装备兼容性与互通性差</a:t>
            </a:r>
            <a:endParaRPr lang="zh-CN" altLang="en-US" sz="1200" dirty="0">
              <a:solidFill>
                <a:schemeClr val="bg1"/>
              </a:solidFill>
              <a:latin typeface="+mn-lt"/>
              <a:ea typeface="+mn-ea"/>
              <a:cs typeface="+mn-ea"/>
              <a:sym typeface="+mn-lt"/>
            </a:endParaRPr>
          </a:p>
          <a:p>
            <a:pPr marL="171450" indent="-171450">
              <a:lnSpc>
                <a:spcPct val="200000"/>
              </a:lnSpc>
              <a:buClr>
                <a:srgbClr val="C00000"/>
              </a:buClr>
              <a:buFont typeface="Wingdings" panose="05000000000000000000" pitchFamily="2" charset="2"/>
              <a:buChar char="l"/>
            </a:pPr>
            <a:r>
              <a:rPr lang="zh-CN" altLang="en-US" sz="1200" dirty="0">
                <a:solidFill>
                  <a:schemeClr val="bg1"/>
                </a:solidFill>
                <a:latin typeface="+mn-lt"/>
                <a:ea typeface="+mn-ea"/>
                <a:cs typeface="+mn-ea"/>
                <a:sym typeface="+mn-lt"/>
              </a:rPr>
              <a:t>设备故障排查困难无法预测，维护成本高</a:t>
            </a:r>
            <a:endParaRPr lang="zh-CN" altLang="en-US" sz="1200" dirty="0">
              <a:solidFill>
                <a:schemeClr val="bg1"/>
              </a:solidFill>
              <a:latin typeface="+mn-lt"/>
              <a:ea typeface="+mn-ea"/>
              <a:cs typeface="+mn-ea"/>
              <a:sym typeface="+mn-lt"/>
            </a:endParaRPr>
          </a:p>
          <a:p>
            <a:pPr marL="171450" indent="-171450">
              <a:lnSpc>
                <a:spcPct val="200000"/>
              </a:lnSpc>
              <a:buClr>
                <a:srgbClr val="C00000"/>
              </a:buClr>
              <a:buFont typeface="Wingdings" panose="05000000000000000000" pitchFamily="2" charset="2"/>
              <a:buChar char="l"/>
            </a:pPr>
            <a:r>
              <a:rPr lang="zh-CN" altLang="en-US" sz="1200" dirty="0">
                <a:solidFill>
                  <a:schemeClr val="bg1"/>
                </a:solidFill>
                <a:latin typeface="+mn-lt"/>
                <a:ea typeface="+mn-ea"/>
                <a:cs typeface="+mn-ea"/>
                <a:sym typeface="+mn-lt"/>
              </a:rPr>
              <a:t>数据分析缺乏成熟的平台，数据采集和挖掘服务不健全</a:t>
            </a:r>
            <a:endParaRPr lang="zh-CN" altLang="en-US" sz="1200" dirty="0">
              <a:solidFill>
                <a:schemeClr val="bg1"/>
              </a:solidFill>
              <a:latin typeface="+mn-lt"/>
              <a:ea typeface="+mn-ea"/>
              <a:cs typeface="+mn-ea"/>
              <a:sym typeface="+mn-lt"/>
            </a:endParaRPr>
          </a:p>
        </p:txBody>
      </p:sp>
      <p:sp>
        <p:nvSpPr>
          <p:cNvPr id="4" name="矩形 3"/>
          <p:cNvSpPr/>
          <p:nvPr/>
        </p:nvSpPr>
        <p:spPr>
          <a:xfrm>
            <a:off x="2323919" y="5473513"/>
            <a:ext cx="3953233" cy="680642"/>
          </a:xfrm>
          <a:prstGeom prst="rect">
            <a:avLst/>
          </a:prstGeom>
          <a:gradFill>
            <a:gsLst>
              <a:gs pos="0">
                <a:schemeClr val="accent1">
                  <a:lumMod val="5000"/>
                  <a:lumOff val="95000"/>
                  <a:alpha val="0"/>
                </a:schemeClr>
              </a:gs>
              <a:gs pos="30000">
                <a:srgbClr val="C0000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flipH="1">
            <a:off x="6277152" y="5473513"/>
            <a:ext cx="3953233" cy="680642"/>
          </a:xfrm>
          <a:prstGeom prst="rect">
            <a:avLst/>
          </a:prstGeom>
          <a:gradFill>
            <a:gsLst>
              <a:gs pos="0">
                <a:schemeClr val="accent1">
                  <a:lumMod val="5000"/>
                  <a:lumOff val="95000"/>
                  <a:alpha val="0"/>
                </a:schemeClr>
              </a:gs>
              <a:gs pos="30000">
                <a:srgbClr val="C0000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3203838" y="5613779"/>
            <a:ext cx="5805445" cy="400110"/>
          </a:xfrm>
          <a:prstGeom prst="rect">
            <a:avLst/>
          </a:prstGeom>
          <a:noFill/>
        </p:spPr>
        <p:txBody>
          <a:bodyPr wrap="square" rtlCol="0">
            <a:spAutoFit/>
          </a:bodyPr>
          <a:lstStyle/>
          <a:p>
            <a:r>
              <a:rPr lang="zh-CN" altLang="en-US" sz="2000" b="1" dirty="0">
                <a:solidFill>
                  <a:schemeClr val="bg1"/>
                </a:solidFill>
                <a:latin typeface="+mn-lt"/>
                <a:ea typeface="+mn-ea"/>
                <a:cs typeface="+mn-ea"/>
                <a:sym typeface="+mn-lt"/>
              </a:rPr>
              <a:t>海量连接组网部署需要更加便捷、快速、低成本</a:t>
            </a:r>
            <a:endParaRPr lang="zh-CN" altLang="en-US" sz="2000" b="1" dirty="0">
              <a:solidFill>
                <a:schemeClr val="bg1"/>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3" name="图片 2" descr="宏电工业物联网架构"/>
          <p:cNvPicPr>
            <a:picLocks noChangeAspect="1"/>
          </p:cNvPicPr>
          <p:nvPr/>
        </p:nvPicPr>
        <p:blipFill>
          <a:blip r:embed="rId2"/>
          <a:stretch>
            <a:fillRect/>
          </a:stretch>
        </p:blipFill>
        <p:spPr>
          <a:xfrm>
            <a:off x="2226186" y="1141730"/>
            <a:ext cx="8059797" cy="5219069"/>
          </a:xfrm>
          <a:prstGeom prst="rect">
            <a:avLst/>
          </a:prstGeom>
        </p:spPr>
      </p:pic>
      <p:sp>
        <p:nvSpPr>
          <p:cNvPr id="4" name="文本框 3"/>
          <p:cNvSpPr txBox="1"/>
          <p:nvPr/>
        </p:nvSpPr>
        <p:spPr>
          <a:xfrm>
            <a:off x="2615005" y="413228"/>
            <a:ext cx="7282707" cy="460375"/>
          </a:xfrm>
          <a:prstGeom prst="rect">
            <a:avLst/>
          </a:prstGeom>
          <a:noFill/>
        </p:spPr>
        <p:txBody>
          <a:bodyPr wrap="square" rtlCol="0" anchor="t">
            <a:spAutoFit/>
          </a:bodyPr>
          <a:lstStyle/>
          <a:p>
            <a:pPr algn="ctr"/>
            <a:r>
              <a:rPr lang="en-US" altLang="zh-CN" sz="2400" b="1" dirty="0" err="1">
                <a:solidFill>
                  <a:srgbClr val="4CD1D7"/>
                </a:solidFill>
                <a:latin typeface="+mj-ea"/>
                <a:ea typeface="+mj-ea"/>
                <a:cs typeface="+mn-ea"/>
                <a:sym typeface="+mn-lt"/>
              </a:rPr>
              <a:t>宏电工业物联网端云一体解决方案架构</a:t>
            </a:r>
            <a:endParaRPr lang="en-US" altLang="zh-CN" sz="2400" b="1" dirty="0" err="1">
              <a:solidFill>
                <a:srgbClr val="4CD1D7"/>
              </a:solidFill>
              <a:latin typeface="+mj-ea"/>
              <a:ea typeface="+mj-ea"/>
              <a:cs typeface="+mn-ea"/>
              <a:sym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文本框 8"/>
          <p:cNvSpPr txBox="1"/>
          <p:nvPr/>
        </p:nvSpPr>
        <p:spPr>
          <a:xfrm>
            <a:off x="2951549" y="431485"/>
            <a:ext cx="6288901" cy="597215"/>
          </a:xfrm>
          <a:prstGeom prst="rect">
            <a:avLst/>
          </a:prstGeom>
          <a:noFill/>
          <a:ln w="9525">
            <a:noFill/>
          </a:ln>
        </p:spPr>
        <p:txBody>
          <a:bodyPr wrap="none" anchor="t">
            <a:spAutoFit/>
          </a:bodyPr>
          <a:lstStyle/>
          <a:p>
            <a:pPr algn="ctr">
              <a:lnSpc>
                <a:spcPct val="130000"/>
              </a:lnSpc>
            </a:pPr>
            <a:r>
              <a:rPr lang="zh-CN" altLang="en-US" sz="2800" b="1" dirty="0">
                <a:solidFill>
                  <a:srgbClr val="4CD1D7"/>
                </a:solidFill>
                <a:latin typeface="+mn-lt"/>
                <a:ea typeface="+mn-ea"/>
                <a:cs typeface="+mn-ea"/>
                <a:sym typeface="+mn-lt"/>
              </a:rPr>
              <a:t>四大能力支持工业企业快速上云上平台</a:t>
            </a:r>
            <a:endParaRPr lang="zh-CN" altLang="en-US" sz="2800" b="1" dirty="0">
              <a:solidFill>
                <a:srgbClr val="4CD1D7"/>
              </a:solidFill>
              <a:latin typeface="+mn-lt"/>
              <a:ea typeface="+mn-ea"/>
              <a:cs typeface="+mn-ea"/>
              <a:sym typeface="+mn-lt"/>
            </a:endParaRPr>
          </a:p>
        </p:txBody>
      </p:sp>
      <p:grpSp>
        <p:nvGrpSpPr>
          <p:cNvPr id="27" name="组合 26"/>
          <p:cNvGrpSpPr/>
          <p:nvPr/>
        </p:nvGrpSpPr>
        <p:grpSpPr>
          <a:xfrm>
            <a:off x="3368675" y="2948305"/>
            <a:ext cx="2700020" cy="2345055"/>
            <a:chOff x="8488" y="2728"/>
            <a:chExt cx="5895" cy="4540"/>
          </a:xfrm>
        </p:grpSpPr>
        <p:sp>
          <p:nvSpPr>
            <p:cNvPr id="28" name="矩形 27"/>
            <p:cNvSpPr/>
            <p:nvPr/>
          </p:nvSpPr>
          <p:spPr>
            <a:xfrm>
              <a:off x="8488" y="2728"/>
              <a:ext cx="5895" cy="454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p:cNvSpPr txBox="1"/>
            <p:nvPr/>
          </p:nvSpPr>
          <p:spPr>
            <a:xfrm>
              <a:off x="8488" y="3041"/>
              <a:ext cx="5731" cy="2858"/>
            </a:xfrm>
            <a:prstGeom prst="rect">
              <a:avLst/>
            </a:prstGeom>
            <a:noFill/>
          </p:spPr>
          <p:txBody>
            <a:bodyPr wrap="square" rtlCol="0">
              <a:spAutoFit/>
            </a:bodyPr>
            <a:lstStyle/>
            <a:p>
              <a:pPr marL="228600" indent="-228600" algn="l">
                <a:lnSpc>
                  <a:spcPct val="150000"/>
                </a:lnSpc>
                <a:buFont typeface="+mj-lt"/>
                <a:buAutoNum type="arabicPeriod"/>
              </a:pPr>
              <a:r>
                <a:rPr lang="en-US" altLang="zh-CN" sz="1200" dirty="0">
                  <a:solidFill>
                    <a:schemeClr val="bg1"/>
                  </a:solidFill>
                  <a:latin typeface="+mn-lt"/>
                  <a:ea typeface="+mn-ea"/>
                  <a:cs typeface="+mn-ea"/>
                  <a:sym typeface="+mn-lt"/>
                </a:rPr>
                <a:t>更</a:t>
              </a:r>
              <a:r>
                <a:rPr lang="zh-CN" altLang="en-US" sz="1200" dirty="0">
                  <a:solidFill>
                    <a:schemeClr val="bg1"/>
                  </a:solidFill>
                  <a:latin typeface="+mn-lt"/>
                  <a:ea typeface="+mn-ea"/>
                  <a:cs typeface="+mn-ea"/>
                  <a:sym typeface="+mn-lt"/>
                </a:rPr>
                <a:t>多接入</a:t>
              </a:r>
              <a:r>
                <a:rPr lang="en-US" altLang="zh-CN" sz="1200" dirty="0">
                  <a:solidFill>
                    <a:schemeClr val="bg1"/>
                  </a:solidFill>
                  <a:latin typeface="+mn-lt"/>
                  <a:ea typeface="+mn-ea"/>
                  <a:cs typeface="+mn-ea"/>
                  <a:sym typeface="+mn-lt"/>
                </a:rPr>
                <a:t>技术：有线、WiFi、3G、4G、5G</a:t>
              </a:r>
              <a:r>
                <a:rPr lang="zh-CN" altLang="en-US" sz="1200" dirty="0">
                  <a:solidFill>
                    <a:schemeClr val="bg1"/>
                  </a:solidFill>
                  <a:latin typeface="+mn-lt"/>
                  <a:ea typeface="+mn-ea"/>
                  <a:cs typeface="+mn-ea"/>
                  <a:sym typeface="+mn-lt"/>
                </a:rPr>
                <a:t>、</a:t>
              </a:r>
              <a:r>
                <a:rPr lang="en-US" altLang="zh-CN" sz="1200" dirty="0" err="1">
                  <a:solidFill>
                    <a:schemeClr val="bg1"/>
                  </a:solidFill>
                  <a:latin typeface="+mn-lt"/>
                  <a:ea typeface="+mn-ea"/>
                  <a:cs typeface="+mn-ea"/>
                  <a:sym typeface="+mn-lt"/>
                </a:rPr>
                <a:t>NBIoT</a:t>
              </a:r>
              <a:r>
                <a:rPr lang="zh-CN" altLang="en-US" sz="1200" dirty="0">
                  <a:solidFill>
                    <a:schemeClr val="bg1"/>
                  </a:solidFill>
                  <a:latin typeface="+mn-lt"/>
                  <a:ea typeface="+mn-ea"/>
                  <a:cs typeface="+mn-ea"/>
                  <a:sym typeface="+mn-lt"/>
                </a:rPr>
                <a:t>、</a:t>
              </a:r>
              <a:r>
                <a:rPr lang="en-US" altLang="zh-CN" sz="1200" dirty="0" err="1">
                  <a:solidFill>
                    <a:schemeClr val="bg1"/>
                  </a:solidFill>
                  <a:latin typeface="+mn-lt"/>
                  <a:ea typeface="+mn-ea"/>
                  <a:cs typeface="+mn-ea"/>
                  <a:sym typeface="+mn-lt"/>
                </a:rPr>
                <a:t>LoRa</a:t>
              </a:r>
              <a:r>
                <a:rPr lang="zh-CN" altLang="en-US" sz="1200" dirty="0">
                  <a:solidFill>
                    <a:schemeClr val="bg1"/>
                  </a:solidFill>
                  <a:latin typeface="+mn-lt"/>
                  <a:ea typeface="+mn-ea"/>
                  <a:cs typeface="+mn-ea"/>
                  <a:sym typeface="+mn-lt"/>
                </a:rPr>
                <a:t>、</a:t>
              </a:r>
              <a:r>
                <a:rPr lang="en-US" altLang="zh-CN" sz="1200" dirty="0" err="1">
                  <a:solidFill>
                    <a:schemeClr val="bg1"/>
                  </a:solidFill>
                  <a:latin typeface="+mn-lt"/>
                  <a:ea typeface="+mn-ea"/>
                  <a:cs typeface="+mn-ea"/>
                  <a:sym typeface="+mn-lt"/>
                </a:rPr>
                <a:t>Zigbee</a:t>
              </a:r>
              <a:endParaRPr lang="en-US" altLang="zh-CN" sz="1200" dirty="0">
                <a:solidFill>
                  <a:schemeClr val="bg1"/>
                </a:solidFill>
                <a:latin typeface="+mn-lt"/>
                <a:ea typeface="+mn-ea"/>
                <a:cs typeface="+mn-ea"/>
                <a:sym typeface="+mn-lt"/>
              </a:endParaRPr>
            </a:p>
            <a:p>
              <a:pPr marL="228600" indent="-228600" algn="l">
                <a:lnSpc>
                  <a:spcPct val="150000"/>
                </a:lnSpc>
                <a:buFont typeface="+mj-lt"/>
                <a:buAutoNum type="arabicPeriod"/>
              </a:pPr>
              <a:r>
                <a:rPr lang="en-US" altLang="zh-CN" sz="1200" dirty="0" err="1">
                  <a:solidFill>
                    <a:schemeClr val="bg1"/>
                  </a:solidFill>
                  <a:latin typeface="+mn-lt"/>
                  <a:ea typeface="+mn-ea"/>
                  <a:cs typeface="+mn-ea"/>
                  <a:sym typeface="+mn-lt"/>
                </a:rPr>
                <a:t>更加安全：虚拟专网</a:t>
              </a:r>
              <a:r>
                <a:rPr lang="en-US" altLang="zh-CN" sz="1200" dirty="0">
                  <a:solidFill>
                    <a:schemeClr val="bg1"/>
                  </a:solidFill>
                  <a:latin typeface="+mn-lt"/>
                  <a:ea typeface="+mn-ea"/>
                  <a:cs typeface="+mn-ea"/>
                  <a:sym typeface="+mn-lt"/>
                </a:rPr>
                <a:t>/</a:t>
              </a:r>
              <a:r>
                <a:rPr lang="en-US" altLang="zh-CN" sz="1200" dirty="0" err="1">
                  <a:solidFill>
                    <a:schemeClr val="bg1"/>
                  </a:solidFill>
                  <a:latin typeface="+mn-lt"/>
                  <a:ea typeface="+mn-ea"/>
                  <a:cs typeface="+mn-ea"/>
                  <a:sym typeface="+mn-lt"/>
                </a:rPr>
                <a:t>专网、设备标识</a:t>
              </a:r>
              <a:r>
                <a:rPr lang="zh-CN" altLang="en-US" sz="1200" dirty="0">
                  <a:solidFill>
                    <a:schemeClr val="bg1"/>
                  </a:solidFill>
                  <a:latin typeface="+mn-lt"/>
                  <a:ea typeface="+mn-ea"/>
                  <a:cs typeface="+mn-ea"/>
                  <a:sym typeface="+mn-lt"/>
                </a:rPr>
                <a:t>和身份认证</a:t>
              </a:r>
              <a:endParaRPr lang="en-US" altLang="zh-CN" sz="1200" dirty="0">
                <a:solidFill>
                  <a:schemeClr val="bg1"/>
                </a:solidFill>
                <a:latin typeface="+mn-lt"/>
                <a:ea typeface="+mn-ea"/>
                <a:cs typeface="+mn-ea"/>
                <a:sym typeface="+mn-lt"/>
              </a:endParaRPr>
            </a:p>
          </p:txBody>
        </p:sp>
      </p:grpSp>
      <p:sp>
        <p:nvSpPr>
          <p:cNvPr id="30" name="圆角矩形 20"/>
          <p:cNvSpPr/>
          <p:nvPr/>
        </p:nvSpPr>
        <p:spPr>
          <a:xfrm>
            <a:off x="3818556" y="2450872"/>
            <a:ext cx="1799777" cy="647878"/>
          </a:xfrm>
          <a:prstGeom prst="roundRect">
            <a:avLst/>
          </a:prstGeom>
          <a:solidFill>
            <a:srgbClr val="4CD1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cs typeface="+mn-ea"/>
                <a:sym typeface="+mn-lt"/>
              </a:rPr>
              <a:t>设备联网</a:t>
            </a:r>
            <a:endParaRPr lang="zh-CN" altLang="en-US" sz="1800" b="1">
              <a:cs typeface="+mn-ea"/>
              <a:sym typeface="+mn-lt"/>
            </a:endParaRPr>
          </a:p>
        </p:txBody>
      </p:sp>
      <p:grpSp>
        <p:nvGrpSpPr>
          <p:cNvPr id="31" name="组合 30"/>
          <p:cNvGrpSpPr/>
          <p:nvPr/>
        </p:nvGrpSpPr>
        <p:grpSpPr>
          <a:xfrm>
            <a:off x="6270625" y="2937510"/>
            <a:ext cx="2731135" cy="2330450"/>
            <a:chOff x="8488" y="2728"/>
            <a:chExt cx="5894" cy="2676"/>
          </a:xfrm>
        </p:grpSpPr>
        <p:sp>
          <p:nvSpPr>
            <p:cNvPr id="32" name="矩形 31"/>
            <p:cNvSpPr/>
            <p:nvPr/>
          </p:nvSpPr>
          <p:spPr>
            <a:xfrm>
              <a:off x="8488" y="2728"/>
              <a:ext cx="5894" cy="2676"/>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文本框 32"/>
            <p:cNvSpPr txBox="1"/>
            <p:nvPr/>
          </p:nvSpPr>
          <p:spPr>
            <a:xfrm>
              <a:off x="8636" y="2974"/>
              <a:ext cx="5599" cy="2013"/>
            </a:xfrm>
            <a:prstGeom prst="rect">
              <a:avLst/>
            </a:prstGeom>
            <a:noFill/>
          </p:spPr>
          <p:txBody>
            <a:bodyPr wrap="square" rtlCol="0">
              <a:spAutoFit/>
            </a:bodyPr>
            <a:lstStyle/>
            <a:p>
              <a:pPr marL="228600" indent="-228600" algn="l">
                <a:lnSpc>
                  <a:spcPct val="150000"/>
                </a:lnSpc>
                <a:buFont typeface="+mj-lt"/>
                <a:buAutoNum type="arabicPeriod"/>
              </a:pPr>
              <a:r>
                <a:rPr sz="1200" dirty="0" err="1">
                  <a:solidFill>
                    <a:schemeClr val="bg1"/>
                  </a:solidFill>
                  <a:latin typeface="+mn-lt"/>
                  <a:ea typeface="+mn-ea"/>
                  <a:cs typeface="+mn-ea"/>
                  <a:sym typeface="+mn-lt"/>
                </a:rPr>
                <a:t>数据存储</a:t>
              </a:r>
              <a:r>
                <a:rPr sz="1200" dirty="0">
                  <a:solidFill>
                    <a:schemeClr val="bg1"/>
                  </a:solidFill>
                  <a:latin typeface="+mn-lt"/>
                  <a:ea typeface="+mn-ea"/>
                  <a:cs typeface="+mn-ea"/>
                  <a:sym typeface="+mn-lt"/>
                </a:rPr>
                <a:t>、</a:t>
              </a:r>
              <a:r>
                <a:rPr lang="zh-CN" sz="1200" dirty="0">
                  <a:solidFill>
                    <a:schemeClr val="bg1"/>
                  </a:solidFill>
                  <a:latin typeface="+mn-lt"/>
                  <a:ea typeface="+mn-ea"/>
                  <a:cs typeface="+mn-ea"/>
                  <a:sym typeface="+mn-lt"/>
                </a:rPr>
                <a:t>数据管理、数据预</a:t>
              </a:r>
              <a:r>
                <a:rPr sz="1200" dirty="0" err="1">
                  <a:solidFill>
                    <a:schemeClr val="bg1"/>
                  </a:solidFill>
                  <a:latin typeface="+mn-lt"/>
                  <a:ea typeface="+mn-ea"/>
                  <a:cs typeface="+mn-ea"/>
                  <a:sym typeface="+mn-lt"/>
                </a:rPr>
                <a:t>分析</a:t>
              </a:r>
              <a:r>
                <a:rPr lang="zh-CN" sz="1200" dirty="0">
                  <a:solidFill>
                    <a:schemeClr val="bg1"/>
                  </a:solidFill>
                  <a:latin typeface="+mn-lt"/>
                  <a:ea typeface="+mn-ea"/>
                  <a:cs typeface="+mn-ea"/>
                  <a:sym typeface="+mn-lt"/>
                </a:rPr>
                <a:t>、数据预处理</a:t>
              </a:r>
              <a:endParaRPr lang="zh-CN" sz="1200" dirty="0">
                <a:solidFill>
                  <a:schemeClr val="bg1"/>
                </a:solidFill>
                <a:latin typeface="+mn-lt"/>
                <a:ea typeface="+mn-ea"/>
                <a:cs typeface="+mn-ea"/>
                <a:sym typeface="+mn-lt"/>
              </a:endParaRPr>
            </a:p>
            <a:p>
              <a:pPr marL="228600" indent="-228600" algn="l">
                <a:lnSpc>
                  <a:spcPct val="150000"/>
                </a:lnSpc>
                <a:buFont typeface="+mj-lt"/>
                <a:buAutoNum type="arabicPeriod"/>
              </a:pPr>
              <a:r>
                <a:rPr sz="1200" dirty="0" err="1">
                  <a:solidFill>
                    <a:schemeClr val="bg1"/>
                  </a:solidFill>
                  <a:latin typeface="+mn-lt"/>
                  <a:ea typeface="+mn-ea"/>
                  <a:cs typeface="+mn-ea"/>
                  <a:sym typeface="+mn-lt"/>
                </a:rPr>
                <a:t>嵌入式</a:t>
              </a:r>
              <a:r>
                <a:rPr lang="zh-CN" sz="1200" dirty="0">
                  <a:solidFill>
                    <a:schemeClr val="bg1"/>
                  </a:solidFill>
                  <a:latin typeface="+mn-lt"/>
                  <a:ea typeface="+mn-ea"/>
                  <a:cs typeface="+mn-ea"/>
                  <a:sym typeface="+mn-lt"/>
                </a:rPr>
                <a:t>的</a:t>
              </a:r>
              <a:r>
                <a:rPr sz="1200" dirty="0" err="1">
                  <a:solidFill>
                    <a:schemeClr val="bg1"/>
                  </a:solidFill>
                  <a:latin typeface="+mn-lt"/>
                  <a:ea typeface="+mn-ea"/>
                  <a:cs typeface="+mn-ea"/>
                  <a:sym typeface="+mn-lt"/>
                </a:rPr>
                <a:t>数据处理模型、预测分析模型和本地控制策略</a:t>
              </a:r>
              <a:endParaRPr sz="1200" dirty="0">
                <a:solidFill>
                  <a:schemeClr val="bg1"/>
                </a:solidFill>
                <a:latin typeface="+mn-lt"/>
                <a:ea typeface="+mn-ea"/>
                <a:cs typeface="+mn-ea"/>
                <a:sym typeface="+mn-lt"/>
              </a:endParaRPr>
            </a:p>
            <a:p>
              <a:pPr marL="228600" indent="-228600" algn="l">
                <a:lnSpc>
                  <a:spcPct val="150000"/>
                </a:lnSpc>
                <a:buFont typeface="+mj-lt"/>
                <a:buAutoNum type="arabicPeriod"/>
              </a:pPr>
              <a:r>
                <a:rPr sz="1200" dirty="0" err="1">
                  <a:solidFill>
                    <a:schemeClr val="bg1"/>
                  </a:solidFill>
                  <a:latin typeface="+mn-lt"/>
                  <a:ea typeface="+mn-ea"/>
                  <a:cs typeface="+mn-ea"/>
                  <a:sym typeface="+mn-lt"/>
                </a:rPr>
                <a:t>开放式系统架构，支持第三方SDK，支持C和python二次开发</a:t>
              </a:r>
              <a:endParaRPr sz="1200" dirty="0">
                <a:solidFill>
                  <a:schemeClr val="bg1"/>
                </a:solidFill>
                <a:latin typeface="+mn-lt"/>
                <a:ea typeface="+mn-ea"/>
                <a:cs typeface="+mn-ea"/>
                <a:sym typeface="+mn-lt"/>
              </a:endParaRPr>
            </a:p>
          </p:txBody>
        </p:sp>
      </p:grpSp>
      <p:sp>
        <p:nvSpPr>
          <p:cNvPr id="34" name="圆角矩形 14"/>
          <p:cNvSpPr/>
          <p:nvPr/>
        </p:nvSpPr>
        <p:spPr>
          <a:xfrm>
            <a:off x="6736059" y="2450872"/>
            <a:ext cx="1799945" cy="641304"/>
          </a:xfrm>
          <a:prstGeom prst="roundRect">
            <a:avLst/>
          </a:prstGeom>
          <a:solidFill>
            <a:srgbClr val="4CD1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cs typeface="+mn-ea"/>
                <a:sym typeface="+mn-lt"/>
              </a:rPr>
              <a:t>边缘计算</a:t>
            </a:r>
            <a:endParaRPr lang="zh-CN" altLang="en-US" sz="1800" b="1">
              <a:cs typeface="+mn-ea"/>
              <a:sym typeface="+mn-lt"/>
            </a:endParaRPr>
          </a:p>
        </p:txBody>
      </p:sp>
      <p:grpSp>
        <p:nvGrpSpPr>
          <p:cNvPr id="35" name="组合 34"/>
          <p:cNvGrpSpPr/>
          <p:nvPr/>
        </p:nvGrpSpPr>
        <p:grpSpPr>
          <a:xfrm>
            <a:off x="9176385" y="2928620"/>
            <a:ext cx="2621915" cy="2364740"/>
            <a:chOff x="8460" y="2817"/>
            <a:chExt cx="6051" cy="4006"/>
          </a:xfrm>
        </p:grpSpPr>
        <p:sp>
          <p:nvSpPr>
            <p:cNvPr id="36" name="矩形 35"/>
            <p:cNvSpPr/>
            <p:nvPr/>
          </p:nvSpPr>
          <p:spPr>
            <a:xfrm>
              <a:off x="8460" y="2817"/>
              <a:ext cx="6051" cy="4006"/>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文本框 36"/>
            <p:cNvSpPr txBox="1"/>
            <p:nvPr/>
          </p:nvSpPr>
          <p:spPr>
            <a:xfrm>
              <a:off x="8603" y="3276"/>
              <a:ext cx="5765" cy="2970"/>
            </a:xfrm>
            <a:prstGeom prst="rect">
              <a:avLst/>
            </a:prstGeom>
            <a:noFill/>
          </p:spPr>
          <p:txBody>
            <a:bodyPr wrap="square" rtlCol="0">
              <a:spAutoFit/>
            </a:bodyPr>
            <a:lstStyle/>
            <a:p>
              <a:pPr algn="l">
                <a:lnSpc>
                  <a:spcPct val="150000"/>
                </a:lnSpc>
              </a:pPr>
              <a:r>
                <a:rPr lang="en-US" altLang="zh-CN" sz="1200" dirty="0">
                  <a:solidFill>
                    <a:schemeClr val="bg1"/>
                  </a:solidFill>
                  <a:latin typeface="+mn-lt"/>
                  <a:ea typeface="+mn-ea"/>
                  <a:cs typeface="+mn-ea"/>
                  <a:sym typeface="+mn-lt"/>
                </a:rPr>
                <a:t>1</a:t>
              </a:r>
              <a:r>
                <a:rPr lang="zh-CN" altLang="en-US" sz="1200" dirty="0">
                  <a:solidFill>
                    <a:schemeClr val="bg1"/>
                  </a:solidFill>
                  <a:latin typeface="+mn-lt"/>
                  <a:ea typeface="+mn-ea"/>
                  <a:cs typeface="+mn-ea"/>
                  <a:sym typeface="+mn-lt"/>
                </a:rPr>
                <a:t>、设备管理平台：</a:t>
              </a:r>
              <a:r>
                <a:rPr lang="en-US" altLang="zh-CN" sz="1200" dirty="0" err="1">
                  <a:solidFill>
                    <a:schemeClr val="bg1"/>
                  </a:solidFill>
                  <a:latin typeface="+mn-lt"/>
                  <a:ea typeface="+mn-ea"/>
                  <a:cs typeface="+mn-ea"/>
                  <a:sym typeface="+mn-lt"/>
                </a:rPr>
                <a:t>接入管理、状态监控、升级维护、故障排查、用户鉴权</a:t>
              </a:r>
              <a:endParaRPr lang="en-US" altLang="zh-CN" sz="1200" dirty="0">
                <a:solidFill>
                  <a:schemeClr val="bg1"/>
                </a:solidFill>
                <a:latin typeface="+mn-lt"/>
                <a:ea typeface="+mn-ea"/>
                <a:cs typeface="+mn-ea"/>
                <a:sym typeface="+mn-lt"/>
              </a:endParaRPr>
            </a:p>
            <a:p>
              <a:pPr algn="l">
                <a:lnSpc>
                  <a:spcPct val="150000"/>
                </a:lnSpc>
              </a:pPr>
              <a:r>
                <a:rPr lang="en-US" altLang="zh-CN" sz="1200" dirty="0">
                  <a:solidFill>
                    <a:schemeClr val="bg1"/>
                  </a:solidFill>
                  <a:latin typeface="+mn-lt"/>
                  <a:ea typeface="+mn-ea"/>
                  <a:cs typeface="+mn-ea"/>
                  <a:sym typeface="+mn-lt"/>
                </a:rPr>
                <a:t>2</a:t>
              </a:r>
              <a:r>
                <a:rPr lang="zh-CN" altLang="en-US" sz="1200" dirty="0">
                  <a:solidFill>
                    <a:schemeClr val="bg1"/>
                  </a:solidFill>
                  <a:latin typeface="+mn-lt"/>
                  <a:ea typeface="+mn-ea"/>
                  <a:cs typeface="+mn-ea"/>
                  <a:sym typeface="+mn-lt"/>
                </a:rPr>
                <a:t>、数据中心</a:t>
              </a:r>
              <a:r>
                <a:rPr lang="en-US" altLang="zh-CN" sz="1200" dirty="0">
                  <a:solidFill>
                    <a:schemeClr val="bg1"/>
                  </a:solidFill>
                  <a:latin typeface="+mn-lt"/>
                  <a:ea typeface="+mn-ea"/>
                  <a:cs typeface="+mn-ea"/>
                  <a:sym typeface="+mn-lt"/>
                </a:rPr>
                <a:t>+</a:t>
              </a:r>
              <a:r>
                <a:rPr lang="zh-CN" altLang="en-US" sz="1200" dirty="0">
                  <a:solidFill>
                    <a:schemeClr val="bg1"/>
                  </a:solidFill>
                  <a:latin typeface="+mn-lt"/>
                  <a:ea typeface="+mn-ea"/>
                  <a:cs typeface="+mn-ea"/>
                  <a:sym typeface="+mn-lt"/>
                </a:rPr>
                <a:t>分析决策平台：</a:t>
              </a:r>
              <a:r>
                <a:rPr lang="zh-CN" sz="1200" dirty="0">
                  <a:solidFill>
                    <a:schemeClr val="bg1"/>
                  </a:solidFill>
                  <a:latin typeface="+mn-lt"/>
                  <a:ea typeface="+mn-ea"/>
                  <a:cs typeface="+mn-ea"/>
                  <a:sym typeface="+mn-lt"/>
                </a:rPr>
                <a:t>数据</a:t>
              </a:r>
              <a:r>
                <a:rPr sz="1200" dirty="0" err="1">
                  <a:solidFill>
                    <a:schemeClr val="bg1"/>
                  </a:solidFill>
                  <a:latin typeface="+mn-lt"/>
                  <a:ea typeface="+mn-ea"/>
                  <a:cs typeface="+mn-ea"/>
                  <a:sym typeface="+mn-lt"/>
                </a:rPr>
                <a:t>分析</a:t>
              </a:r>
              <a:r>
                <a:rPr lang="zh-CN" sz="1200" dirty="0">
                  <a:solidFill>
                    <a:schemeClr val="bg1"/>
                  </a:solidFill>
                  <a:latin typeface="+mn-lt"/>
                  <a:ea typeface="+mn-ea"/>
                  <a:cs typeface="+mn-ea"/>
                  <a:sym typeface="+mn-lt"/>
                </a:rPr>
                <a:t>、数据处理</a:t>
              </a:r>
              <a:r>
                <a:rPr lang="en-US" altLang="zh-CN" sz="1200" dirty="0">
                  <a:solidFill>
                    <a:schemeClr val="bg1"/>
                  </a:solidFill>
                  <a:latin typeface="+mn-lt"/>
                  <a:ea typeface="+mn-ea"/>
                  <a:cs typeface="+mn-ea"/>
                  <a:sym typeface="+mn-lt"/>
                </a:rPr>
                <a:t>、</a:t>
              </a:r>
              <a:r>
                <a:rPr lang="en-US" altLang="zh-CN" sz="1200" dirty="0" err="1">
                  <a:solidFill>
                    <a:schemeClr val="bg1"/>
                  </a:solidFill>
                  <a:latin typeface="+mn-lt"/>
                  <a:ea typeface="+mn-ea"/>
                  <a:cs typeface="+mn-ea"/>
                  <a:sym typeface="+mn-lt"/>
                </a:rPr>
                <a:t>数据挖掘、数据集成、数据应用</a:t>
              </a:r>
              <a:endParaRPr lang="en-US" altLang="zh-CN" sz="1400" dirty="0">
                <a:solidFill>
                  <a:schemeClr val="bg1"/>
                </a:solidFill>
                <a:latin typeface="+mn-lt"/>
                <a:ea typeface="+mn-ea"/>
                <a:cs typeface="+mn-ea"/>
                <a:sym typeface="+mn-lt"/>
              </a:endParaRPr>
            </a:p>
          </p:txBody>
        </p:sp>
      </p:grpSp>
      <p:sp>
        <p:nvSpPr>
          <p:cNvPr id="38" name="圆角矩形 19"/>
          <p:cNvSpPr/>
          <p:nvPr/>
        </p:nvSpPr>
        <p:spPr>
          <a:xfrm>
            <a:off x="9587292" y="2450872"/>
            <a:ext cx="1800237" cy="640773"/>
          </a:xfrm>
          <a:prstGeom prst="roundRect">
            <a:avLst/>
          </a:prstGeom>
          <a:solidFill>
            <a:srgbClr val="4CD1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cs typeface="+mn-ea"/>
                <a:sym typeface="+mn-lt"/>
              </a:rPr>
              <a:t>云端运维</a:t>
            </a:r>
            <a:endParaRPr lang="zh-CN" altLang="en-US" sz="1800" b="1">
              <a:cs typeface="+mn-ea"/>
              <a:sym typeface="+mn-lt"/>
            </a:endParaRPr>
          </a:p>
        </p:txBody>
      </p:sp>
      <p:grpSp>
        <p:nvGrpSpPr>
          <p:cNvPr id="39" name="组合 38"/>
          <p:cNvGrpSpPr/>
          <p:nvPr/>
        </p:nvGrpSpPr>
        <p:grpSpPr>
          <a:xfrm>
            <a:off x="449359" y="2948381"/>
            <a:ext cx="2700109" cy="2344907"/>
            <a:chOff x="8488" y="2728"/>
            <a:chExt cx="5895" cy="5458"/>
          </a:xfrm>
        </p:grpSpPr>
        <p:sp>
          <p:nvSpPr>
            <p:cNvPr id="40" name="矩形 39"/>
            <p:cNvSpPr/>
            <p:nvPr/>
          </p:nvSpPr>
          <p:spPr>
            <a:xfrm>
              <a:off x="8488" y="2728"/>
              <a:ext cx="5895" cy="5458"/>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文本框 40"/>
            <p:cNvSpPr txBox="1"/>
            <p:nvPr/>
          </p:nvSpPr>
          <p:spPr>
            <a:xfrm>
              <a:off x="8574" y="3042"/>
              <a:ext cx="5640" cy="3439"/>
            </a:xfrm>
            <a:prstGeom prst="rect">
              <a:avLst/>
            </a:prstGeom>
            <a:noFill/>
          </p:spPr>
          <p:txBody>
            <a:bodyPr wrap="square" rtlCol="0">
              <a:spAutoFit/>
            </a:bodyPr>
            <a:lstStyle/>
            <a:p>
              <a:pPr algn="l">
                <a:lnSpc>
                  <a:spcPct val="150000"/>
                </a:lnSpc>
              </a:pPr>
              <a:r>
                <a:rPr lang="en-US" altLang="zh-CN" sz="1200" dirty="0" smtClean="0">
                  <a:solidFill>
                    <a:schemeClr val="bg1"/>
                  </a:solidFill>
                  <a:latin typeface="+mn-lt"/>
                  <a:ea typeface="+mn-ea"/>
                  <a:cs typeface="+mn-ea"/>
                  <a:sym typeface="+mn-lt"/>
                </a:rPr>
                <a:t>1</a:t>
              </a:r>
              <a:r>
                <a:rPr lang="en-US" altLang="zh-CN" sz="1200" dirty="0">
                  <a:solidFill>
                    <a:schemeClr val="bg1"/>
                  </a:solidFill>
                  <a:latin typeface="+mn-lt"/>
                  <a:ea typeface="+mn-ea"/>
                  <a:cs typeface="+mn-ea"/>
                  <a:sym typeface="+mn-lt"/>
                </a:rPr>
                <a:t>.接口互通（RS232/RS485/WAN</a:t>
              </a:r>
              <a:r>
                <a:rPr lang="zh-CN" altLang="en-US" sz="1200" dirty="0">
                  <a:solidFill>
                    <a:schemeClr val="bg1"/>
                  </a:solidFill>
                  <a:latin typeface="+mn-lt"/>
                  <a:ea typeface="+mn-ea"/>
                  <a:cs typeface="+mn-ea"/>
                  <a:sym typeface="+mn-lt"/>
                </a:rPr>
                <a:t>等</a:t>
              </a:r>
              <a:r>
                <a:rPr lang="en-US" altLang="zh-CN" sz="1200" dirty="0">
                  <a:solidFill>
                    <a:schemeClr val="bg1"/>
                  </a:solidFill>
                  <a:latin typeface="+mn-lt"/>
                  <a:ea typeface="+mn-ea"/>
                  <a:cs typeface="+mn-ea"/>
                  <a:sym typeface="+mn-lt"/>
                </a:rPr>
                <a:t>10</a:t>
              </a:r>
              <a:r>
                <a:rPr lang="zh-CN" altLang="en-US" sz="1200" dirty="0">
                  <a:solidFill>
                    <a:schemeClr val="bg1"/>
                  </a:solidFill>
                  <a:latin typeface="+mn-lt"/>
                  <a:ea typeface="+mn-ea"/>
                  <a:cs typeface="+mn-ea"/>
                  <a:sym typeface="+mn-lt"/>
                </a:rPr>
                <a:t>多种接口</a:t>
              </a:r>
              <a:r>
                <a:rPr lang="en-US" altLang="zh-CN" sz="1200" dirty="0">
                  <a:solidFill>
                    <a:schemeClr val="bg1"/>
                  </a:solidFill>
                  <a:latin typeface="+mn-lt"/>
                  <a:ea typeface="+mn-ea"/>
                  <a:cs typeface="+mn-ea"/>
                  <a:sym typeface="+mn-lt"/>
                </a:rPr>
                <a:t>）</a:t>
              </a:r>
              <a:endParaRPr lang="en-US" altLang="zh-CN" sz="1200" dirty="0">
                <a:solidFill>
                  <a:schemeClr val="bg1"/>
                </a:solidFill>
                <a:latin typeface="+mn-lt"/>
                <a:ea typeface="+mn-ea"/>
                <a:cs typeface="+mn-ea"/>
                <a:sym typeface="+mn-lt"/>
              </a:endParaRPr>
            </a:p>
            <a:p>
              <a:pPr algn="l">
                <a:lnSpc>
                  <a:spcPct val="150000"/>
                </a:lnSpc>
              </a:pPr>
              <a:r>
                <a:rPr lang="en-US" altLang="zh-CN" sz="1200" dirty="0">
                  <a:solidFill>
                    <a:schemeClr val="bg1"/>
                  </a:solidFill>
                  <a:latin typeface="+mn-lt"/>
                  <a:ea typeface="+mn-ea"/>
                  <a:cs typeface="+mn-ea"/>
                  <a:sym typeface="+mn-lt"/>
                </a:rPr>
                <a:t>2.</a:t>
              </a:r>
              <a:r>
                <a:rPr lang="en-US" altLang="zh-CN" sz="1200" dirty="0" err="1">
                  <a:solidFill>
                    <a:schemeClr val="bg1"/>
                  </a:solidFill>
                  <a:latin typeface="+mn-lt"/>
                  <a:ea typeface="+mn-ea"/>
                  <a:cs typeface="+mn-ea"/>
                  <a:sym typeface="+mn-lt"/>
                </a:rPr>
                <a:t>协议互通</a:t>
              </a:r>
              <a:r>
                <a:rPr lang="zh-CN" altLang="en-US" sz="1200" dirty="0">
                  <a:solidFill>
                    <a:schemeClr val="bg1"/>
                  </a:solidFill>
                  <a:latin typeface="+mn-lt"/>
                  <a:ea typeface="+mn-ea"/>
                  <a:cs typeface="+mn-ea"/>
                  <a:sym typeface="+mn-lt"/>
                </a:rPr>
                <a:t>（主流工业协议，</a:t>
              </a:r>
              <a:r>
                <a:rPr lang="en-US" altLang="zh-CN" sz="1200" dirty="0">
                  <a:solidFill>
                    <a:schemeClr val="bg1"/>
                  </a:solidFill>
                  <a:latin typeface="+mn-lt"/>
                  <a:ea typeface="+mn-ea"/>
                  <a:cs typeface="+mn-ea"/>
                  <a:sym typeface="+mn-lt"/>
                </a:rPr>
                <a:t>COAP/MQTT/HTTPS/CAN/MODBUS/PROFINET</a:t>
              </a:r>
              <a:r>
                <a:rPr lang="zh-CN" altLang="en-US" sz="1200" dirty="0">
                  <a:solidFill>
                    <a:schemeClr val="bg1"/>
                  </a:solidFill>
                  <a:latin typeface="+mn-lt"/>
                  <a:ea typeface="+mn-ea"/>
                  <a:cs typeface="+mn-ea"/>
                  <a:sym typeface="+mn-lt"/>
                </a:rPr>
                <a:t>等</a:t>
              </a:r>
              <a:r>
                <a:rPr lang="en-US" altLang="zh-CN" sz="1200" dirty="0">
                  <a:solidFill>
                    <a:schemeClr val="bg1"/>
                  </a:solidFill>
                  <a:latin typeface="+mn-lt"/>
                  <a:ea typeface="+mn-ea"/>
                  <a:cs typeface="+mn-ea"/>
                  <a:sym typeface="+mn-lt"/>
                </a:rPr>
                <a:t>）</a:t>
              </a:r>
              <a:endParaRPr lang="en-US" altLang="zh-CN" sz="1200" dirty="0">
                <a:solidFill>
                  <a:schemeClr val="bg1"/>
                </a:solidFill>
                <a:latin typeface="+mn-lt"/>
                <a:ea typeface="+mn-ea"/>
                <a:cs typeface="+mn-ea"/>
                <a:sym typeface="+mn-lt"/>
              </a:endParaRPr>
            </a:p>
          </p:txBody>
        </p:sp>
      </p:grpSp>
      <p:sp>
        <p:nvSpPr>
          <p:cNvPr id="42" name="圆角矩形 25"/>
          <p:cNvSpPr/>
          <p:nvPr/>
        </p:nvSpPr>
        <p:spPr>
          <a:xfrm>
            <a:off x="913063" y="2450872"/>
            <a:ext cx="1799794" cy="647878"/>
          </a:xfrm>
          <a:prstGeom prst="roundRect">
            <a:avLst/>
          </a:prstGeom>
          <a:solidFill>
            <a:srgbClr val="4CD1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cs typeface="+mn-ea"/>
                <a:sym typeface="+mn-lt"/>
              </a:rPr>
              <a:t>数据采集</a:t>
            </a:r>
            <a:endParaRPr lang="zh-CN" altLang="en-US" sz="1800" b="1" dirty="0">
              <a:cs typeface="+mn-ea"/>
              <a:sym typeface="+mn-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78454" y="1411143"/>
            <a:ext cx="7592060" cy="2682145"/>
          </a:xfrm>
          <a:prstGeom prst="rect">
            <a:avLst/>
          </a:prstGeom>
          <a:noFill/>
        </p:spPr>
        <p:txBody>
          <a:bodyPr wrap="square" rtlCol="0">
            <a:spAutoFit/>
          </a:bodyPr>
          <a:lstStyle/>
          <a:p>
            <a:pPr>
              <a:lnSpc>
                <a:spcPct val="150000"/>
              </a:lnSpc>
            </a:pPr>
            <a:r>
              <a:rPr lang="zh-CN" altLang="en-US" sz="3200" b="1" dirty="0">
                <a:solidFill>
                  <a:schemeClr val="bg1"/>
                </a:solidFill>
                <a:latin typeface="+mn-lt"/>
                <a:ea typeface="+mn-ea"/>
                <a:cs typeface="+mn-ea"/>
                <a:sym typeface="+mn-lt"/>
              </a:rPr>
              <a:t>成功案例</a:t>
            </a:r>
            <a:r>
              <a:rPr lang="en-US" altLang="zh-CN" sz="3200" b="1" dirty="0">
                <a:solidFill>
                  <a:schemeClr val="bg1"/>
                </a:solidFill>
                <a:latin typeface="+mn-lt"/>
                <a:ea typeface="+mn-ea"/>
                <a:cs typeface="+mn-ea"/>
                <a:sym typeface="+mn-lt"/>
              </a:rPr>
              <a:t>1</a:t>
            </a:r>
            <a:endParaRPr lang="en-US" altLang="zh-CN" sz="3200" b="1" dirty="0">
              <a:solidFill>
                <a:schemeClr val="bg1"/>
              </a:solidFill>
              <a:latin typeface="+mn-lt"/>
              <a:ea typeface="+mn-ea"/>
              <a:cs typeface="+mn-ea"/>
              <a:sym typeface="+mn-lt"/>
            </a:endParaRPr>
          </a:p>
          <a:p>
            <a:pPr>
              <a:lnSpc>
                <a:spcPct val="150000"/>
              </a:lnSpc>
            </a:pPr>
            <a:endParaRPr lang="en-US" altLang="zh-CN" sz="3200" b="1" dirty="0">
              <a:solidFill>
                <a:schemeClr val="bg1"/>
              </a:solidFill>
              <a:latin typeface="+mn-lt"/>
              <a:ea typeface="+mn-ea"/>
              <a:cs typeface="+mn-ea"/>
              <a:sym typeface="+mn-lt"/>
            </a:endParaRPr>
          </a:p>
          <a:p>
            <a:pPr>
              <a:lnSpc>
                <a:spcPct val="150000"/>
              </a:lnSpc>
            </a:pPr>
            <a:r>
              <a:rPr lang="zh-CN" altLang="en-US" sz="2000" b="1" dirty="0">
                <a:solidFill>
                  <a:schemeClr val="bg1"/>
                </a:solidFill>
                <a:latin typeface="+mn-lt"/>
                <a:ea typeface="+mn-ea"/>
                <a:cs typeface="+mn-ea"/>
                <a:sym typeface="+mn-lt"/>
              </a:rPr>
              <a:t>某大型电子信息制造企业的</a:t>
            </a:r>
            <a:endParaRPr lang="en-US" altLang="zh-CN" sz="2000" b="1" dirty="0">
              <a:solidFill>
                <a:schemeClr val="bg1"/>
              </a:solidFill>
              <a:latin typeface="+mn-lt"/>
              <a:ea typeface="+mn-ea"/>
              <a:cs typeface="+mn-ea"/>
              <a:sym typeface="+mn-lt"/>
            </a:endParaRPr>
          </a:p>
          <a:p>
            <a:pPr>
              <a:lnSpc>
                <a:spcPct val="150000"/>
              </a:lnSpc>
            </a:pPr>
            <a:r>
              <a:rPr lang="zh-CN" altLang="en-US" sz="3200" b="1" dirty="0">
                <a:solidFill>
                  <a:srgbClr val="4CD1D7"/>
                </a:solidFill>
                <a:latin typeface="+mn-lt"/>
                <a:ea typeface="+mn-ea"/>
                <a:cs typeface="+mn-ea"/>
                <a:sym typeface="+mn-lt"/>
              </a:rPr>
              <a:t>消防</a:t>
            </a:r>
            <a:r>
              <a:rPr lang="zh-CN" altLang="zh-CN" sz="3200" b="1" dirty="0">
                <a:solidFill>
                  <a:srgbClr val="4CD1D7"/>
                </a:solidFill>
                <a:latin typeface="+mn-lt"/>
                <a:ea typeface="+mn-ea"/>
                <a:cs typeface="+mn-ea"/>
                <a:sym typeface="+mn-lt"/>
              </a:rPr>
              <a:t>远程</a:t>
            </a:r>
            <a:r>
              <a:rPr lang="zh-CN" altLang="en-US" sz="3200" b="1" dirty="0">
                <a:solidFill>
                  <a:srgbClr val="4CD1D7"/>
                </a:solidFill>
                <a:latin typeface="+mn-lt"/>
                <a:ea typeface="+mn-ea"/>
                <a:cs typeface="+mn-ea"/>
                <a:sym typeface="+mn-lt"/>
              </a:rPr>
              <a:t>监控管理</a:t>
            </a:r>
            <a:endParaRPr lang="zh-CN" altLang="zh-CN" sz="3200" b="1" dirty="0">
              <a:solidFill>
                <a:srgbClr val="4CD1D7"/>
              </a:solidFill>
              <a:latin typeface="+mn-lt"/>
              <a:ea typeface="+mn-ea"/>
              <a:cs typeface="+mn-ea"/>
              <a:sym typeface="+mn-lt"/>
            </a:endParaRPr>
          </a:p>
        </p:txBody>
      </p:sp>
      <p:sp>
        <p:nvSpPr>
          <p:cNvPr id="3" name="矩形 2"/>
          <p:cNvSpPr/>
          <p:nvPr/>
        </p:nvSpPr>
        <p:spPr>
          <a:xfrm>
            <a:off x="2299855" y="2722599"/>
            <a:ext cx="644236"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stretch>
            <a:fillRect/>
          </a:stretch>
        </p:blipFill>
        <p:spPr>
          <a:xfrm>
            <a:off x="8241318" y="1537855"/>
            <a:ext cx="2297430" cy="1411605"/>
          </a:xfrm>
          <a:prstGeom prst="rect">
            <a:avLst/>
          </a:prstGeom>
        </p:spPr>
      </p:pic>
      <p:pic>
        <p:nvPicPr>
          <p:cNvPr id="9" name="图片 8"/>
          <p:cNvPicPr>
            <a:picLocks noChangeAspect="1"/>
          </p:cNvPicPr>
          <p:nvPr/>
        </p:nvPicPr>
        <p:blipFill>
          <a:blip r:embed="rId2"/>
          <a:stretch>
            <a:fillRect/>
          </a:stretch>
        </p:blipFill>
        <p:spPr>
          <a:xfrm>
            <a:off x="8241318" y="3096573"/>
            <a:ext cx="2296795" cy="1596390"/>
          </a:xfrm>
          <a:prstGeom prst="rect">
            <a:avLst/>
          </a:prstGeom>
        </p:spPr>
      </p:pic>
      <p:sp>
        <p:nvSpPr>
          <p:cNvPr id="12" name="文本框 11"/>
          <p:cNvSpPr txBox="1"/>
          <p:nvPr/>
        </p:nvSpPr>
        <p:spPr>
          <a:xfrm>
            <a:off x="834390" y="1337773"/>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项目背景</a:t>
            </a:r>
            <a:endParaRPr lang="zh-CN" altLang="en-US" b="1" dirty="0">
              <a:solidFill>
                <a:srgbClr val="4CD1D7"/>
              </a:solidFill>
              <a:latin typeface="+mn-lt"/>
              <a:ea typeface="+mn-ea"/>
              <a:cs typeface="+mn-ea"/>
              <a:sym typeface="+mn-lt"/>
            </a:endParaRPr>
          </a:p>
        </p:txBody>
      </p:sp>
      <p:sp>
        <p:nvSpPr>
          <p:cNvPr id="13" name="文本框 12"/>
          <p:cNvSpPr txBox="1"/>
          <p:nvPr/>
        </p:nvSpPr>
        <p:spPr>
          <a:xfrm>
            <a:off x="834390" y="1707310"/>
            <a:ext cx="5607050" cy="2275688"/>
          </a:xfrm>
          <a:prstGeom prst="rect">
            <a:avLst/>
          </a:prstGeom>
          <a:noFill/>
        </p:spPr>
        <p:txBody>
          <a:bodyPr wrap="square" rtlCol="0">
            <a:spAutoFit/>
          </a:bodyPr>
          <a:lstStyle/>
          <a:p>
            <a:pPr algn="just">
              <a:lnSpc>
                <a:spcPct val="150000"/>
              </a:lnSpc>
            </a:pPr>
            <a:r>
              <a:rPr lang="en-US" altLang="zh-CN" sz="1200" dirty="0">
                <a:solidFill>
                  <a:schemeClr val="bg1"/>
                </a:solidFill>
                <a:latin typeface="+mn-lt"/>
                <a:ea typeface="+mn-ea"/>
                <a:cs typeface="+mn-ea"/>
                <a:sym typeface="+mn-lt"/>
              </a:rPr>
              <a:t>1</a:t>
            </a:r>
            <a:r>
              <a:rPr lang="zh-CN" altLang="en-US" sz="1200" dirty="0">
                <a:solidFill>
                  <a:schemeClr val="bg1"/>
                </a:solidFill>
                <a:latin typeface="+mn-lt"/>
                <a:ea typeface="+mn-ea"/>
                <a:cs typeface="+mn-ea"/>
                <a:sym typeface="+mn-lt"/>
              </a:rPr>
              <a:t>、该制造企业一线员工</a:t>
            </a:r>
            <a:r>
              <a:rPr lang="en-US" altLang="zh-CN" sz="1200" dirty="0">
                <a:solidFill>
                  <a:schemeClr val="bg1"/>
                </a:solidFill>
                <a:latin typeface="+mn-lt"/>
                <a:ea typeface="+mn-ea"/>
                <a:cs typeface="+mn-ea"/>
                <a:sym typeface="+mn-lt"/>
              </a:rPr>
              <a:t>30000</a:t>
            </a:r>
            <a:r>
              <a:rPr lang="zh-CN" altLang="en-US" sz="1200" dirty="0">
                <a:solidFill>
                  <a:schemeClr val="bg1"/>
                </a:solidFill>
                <a:latin typeface="+mn-lt"/>
                <a:ea typeface="+mn-ea"/>
                <a:cs typeface="+mn-ea"/>
                <a:sym typeface="+mn-lt"/>
              </a:rPr>
              <a:t>多人，拥有内销工厂、外销工厂、电源厂、注塑厂、模具厂、线材厂、</a:t>
            </a:r>
            <a:r>
              <a:rPr lang="en-US" altLang="zh-CN" sz="1200" dirty="0">
                <a:solidFill>
                  <a:schemeClr val="bg1"/>
                </a:solidFill>
                <a:latin typeface="+mn-lt"/>
                <a:ea typeface="+mn-ea"/>
                <a:cs typeface="+mn-ea"/>
                <a:sym typeface="+mn-lt"/>
              </a:rPr>
              <a:t>PCB</a:t>
            </a:r>
            <a:r>
              <a:rPr lang="zh-CN" altLang="en-US" sz="1200" dirty="0">
                <a:solidFill>
                  <a:schemeClr val="bg1"/>
                </a:solidFill>
                <a:latin typeface="+mn-lt"/>
                <a:ea typeface="+mn-ea"/>
                <a:cs typeface="+mn-ea"/>
                <a:sym typeface="+mn-lt"/>
              </a:rPr>
              <a:t>厂等十几个生产部门，分布在珠三角各个城市不同地区。</a:t>
            </a:r>
            <a:endParaRPr lang="en-US" altLang="zh-CN" sz="1200" dirty="0">
              <a:solidFill>
                <a:schemeClr val="bg1"/>
              </a:solidFill>
              <a:latin typeface="+mn-lt"/>
              <a:ea typeface="+mn-ea"/>
              <a:cs typeface="+mn-ea"/>
              <a:sym typeface="+mn-lt"/>
            </a:endParaRPr>
          </a:p>
          <a:p>
            <a:pPr algn="just">
              <a:lnSpc>
                <a:spcPct val="150000"/>
              </a:lnSpc>
            </a:pPr>
            <a:endParaRPr lang="en-US" altLang="zh-CN"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2</a:t>
            </a:r>
            <a:r>
              <a:rPr lang="zh-CN" altLang="en-US" sz="1200" dirty="0">
                <a:solidFill>
                  <a:schemeClr val="bg1"/>
                </a:solidFill>
                <a:latin typeface="+mn-lt"/>
                <a:ea typeface="+mn-ea"/>
                <a:cs typeface="+mn-ea"/>
                <a:sym typeface="+mn-lt"/>
              </a:rPr>
              <a:t>、该企业曾在</a:t>
            </a:r>
            <a:r>
              <a:rPr lang="en-US" altLang="zh-CN" sz="1200" dirty="0">
                <a:solidFill>
                  <a:schemeClr val="bg1"/>
                </a:solidFill>
                <a:latin typeface="+mn-lt"/>
                <a:ea typeface="+mn-ea"/>
                <a:cs typeface="+mn-ea"/>
                <a:sym typeface="+mn-lt"/>
              </a:rPr>
              <a:t>2012</a:t>
            </a:r>
            <a:r>
              <a:rPr lang="zh-CN" altLang="en-US" sz="1200" dirty="0">
                <a:solidFill>
                  <a:schemeClr val="bg1"/>
                </a:solidFill>
                <a:latin typeface="+mn-lt"/>
                <a:ea typeface="+mn-ea"/>
                <a:cs typeface="+mn-ea"/>
                <a:sym typeface="+mn-lt"/>
              </a:rPr>
              <a:t>年、</a:t>
            </a:r>
            <a:r>
              <a:rPr lang="en-US" altLang="zh-CN" sz="1200" dirty="0">
                <a:solidFill>
                  <a:schemeClr val="bg1"/>
                </a:solidFill>
                <a:latin typeface="+mn-lt"/>
                <a:ea typeface="+mn-ea"/>
                <a:cs typeface="+mn-ea"/>
                <a:sym typeface="+mn-lt"/>
              </a:rPr>
              <a:t>2014</a:t>
            </a:r>
            <a:r>
              <a:rPr lang="zh-CN" altLang="en-US" sz="1200" dirty="0">
                <a:solidFill>
                  <a:schemeClr val="bg1"/>
                </a:solidFill>
                <a:latin typeface="+mn-lt"/>
                <a:ea typeface="+mn-ea"/>
                <a:cs typeface="+mn-ea"/>
                <a:sym typeface="+mn-lt"/>
              </a:rPr>
              <a:t>年发生过两次火灾，因此对消防安全较为重视，已为每个生产部门购买和安装火警监控设备和后台服务器。</a:t>
            </a:r>
            <a:endParaRPr lang="en-US" altLang="zh-CN" sz="1200" dirty="0">
              <a:solidFill>
                <a:schemeClr val="bg1"/>
              </a:solidFill>
              <a:latin typeface="+mn-lt"/>
              <a:ea typeface="+mn-ea"/>
              <a:cs typeface="+mn-ea"/>
              <a:sym typeface="+mn-lt"/>
            </a:endParaRPr>
          </a:p>
          <a:p>
            <a:pPr algn="just">
              <a:lnSpc>
                <a:spcPct val="150000"/>
              </a:lnSpc>
            </a:pPr>
            <a:endParaRPr lang="en-US" altLang="zh-CN"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3</a:t>
            </a:r>
            <a:r>
              <a:rPr lang="zh-CN" altLang="en-US" sz="1200" dirty="0">
                <a:solidFill>
                  <a:schemeClr val="bg1"/>
                </a:solidFill>
                <a:latin typeface="+mn-lt"/>
                <a:ea typeface="+mn-ea"/>
                <a:cs typeface="+mn-ea"/>
                <a:sym typeface="+mn-lt"/>
              </a:rPr>
              <a:t>、由于厂区分散，无法对监控设备和服务器进行有效和统一管理，目前仅靠厂区保安和各生产部门负责人兼管，因此存在责任不明确、管理不到位的情况。</a:t>
            </a:r>
            <a:endParaRPr lang="zh-CN" altLang="en-US" sz="1200" dirty="0">
              <a:solidFill>
                <a:schemeClr val="bg1"/>
              </a:solidFill>
              <a:latin typeface="+mn-lt"/>
              <a:ea typeface="+mn-ea"/>
              <a:cs typeface="+mn-ea"/>
              <a:sym typeface="+mn-lt"/>
            </a:endParaRPr>
          </a:p>
        </p:txBody>
      </p:sp>
      <p:sp>
        <p:nvSpPr>
          <p:cNvPr id="16" name="文本框 15"/>
          <p:cNvSpPr txBox="1"/>
          <p:nvPr/>
        </p:nvSpPr>
        <p:spPr>
          <a:xfrm>
            <a:off x="834390" y="4279145"/>
            <a:ext cx="1102360" cy="365760"/>
          </a:xfrm>
          <a:prstGeom prst="rect">
            <a:avLst/>
          </a:prstGeom>
          <a:noFill/>
        </p:spPr>
        <p:txBody>
          <a:bodyPr wrap="none" rtlCol="0" anchor="t">
            <a:spAutoFit/>
          </a:bodyPr>
          <a:lstStyle/>
          <a:p>
            <a:r>
              <a:rPr lang="zh-CN" altLang="en-US" b="1" dirty="0">
                <a:solidFill>
                  <a:srgbClr val="4CD1D7"/>
                </a:solidFill>
                <a:latin typeface="+mn-lt"/>
                <a:ea typeface="+mn-ea"/>
                <a:cs typeface="+mn-ea"/>
                <a:sym typeface="+mn-lt"/>
              </a:rPr>
              <a:t>项目需求</a:t>
            </a:r>
            <a:endParaRPr lang="zh-CN" altLang="en-US" b="1" dirty="0">
              <a:solidFill>
                <a:srgbClr val="4CD1D7"/>
              </a:solidFill>
              <a:latin typeface="+mn-lt"/>
              <a:ea typeface="+mn-ea"/>
              <a:cs typeface="+mn-ea"/>
              <a:sym typeface="+mn-lt"/>
            </a:endParaRPr>
          </a:p>
        </p:txBody>
      </p:sp>
      <p:sp>
        <p:nvSpPr>
          <p:cNvPr id="17" name="文本框 16"/>
          <p:cNvSpPr txBox="1"/>
          <p:nvPr/>
        </p:nvSpPr>
        <p:spPr>
          <a:xfrm>
            <a:off x="834390" y="4644905"/>
            <a:ext cx="5607050" cy="1721369"/>
          </a:xfrm>
          <a:prstGeom prst="rect">
            <a:avLst/>
          </a:prstGeom>
          <a:noFill/>
        </p:spPr>
        <p:txBody>
          <a:bodyPr wrap="square" rtlCol="0" anchor="t">
            <a:spAutoFit/>
          </a:bodyPr>
          <a:lstStyle/>
          <a:p>
            <a:pPr algn="just">
              <a:lnSpc>
                <a:spcPct val="150000"/>
              </a:lnSpc>
            </a:pPr>
            <a:r>
              <a:rPr lang="en-US" altLang="zh-CN" sz="1200" dirty="0">
                <a:solidFill>
                  <a:schemeClr val="bg1"/>
                </a:solidFill>
                <a:latin typeface="+mn-lt"/>
                <a:ea typeface="+mn-ea"/>
                <a:cs typeface="+mn-ea"/>
                <a:sym typeface="+mn-lt"/>
              </a:rPr>
              <a:t>1</a:t>
            </a:r>
            <a:r>
              <a:rPr lang="zh-CN" altLang="en-US" sz="1200" dirty="0">
                <a:solidFill>
                  <a:schemeClr val="bg1"/>
                </a:solidFill>
                <a:latin typeface="+mn-lt"/>
                <a:ea typeface="+mn-ea"/>
                <a:cs typeface="+mn-ea"/>
                <a:sym typeface="+mn-lt"/>
              </a:rPr>
              <a:t>、开发一个统一的火警异常监视平台，可对监控设备和火警信息进行管理和状态显示</a:t>
            </a:r>
            <a:endParaRPr lang="zh-CN" altLang="en-US"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2</a:t>
            </a:r>
            <a:r>
              <a:rPr lang="zh-CN" altLang="en-US" sz="1200" dirty="0">
                <a:solidFill>
                  <a:schemeClr val="bg1"/>
                </a:solidFill>
                <a:latin typeface="+mn-lt"/>
                <a:ea typeface="+mn-ea"/>
                <a:cs typeface="+mn-ea"/>
                <a:sym typeface="+mn-lt"/>
              </a:rPr>
              <a:t>、打通监控设备、服务器和异常监视平台之间的数据通道，将各种监控设备状态和火警信息进行采集，并上传到平台。</a:t>
            </a:r>
            <a:endParaRPr lang="zh-CN" altLang="en-US"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3</a:t>
            </a:r>
            <a:r>
              <a:rPr lang="zh-CN" altLang="en-US" sz="1200" dirty="0">
                <a:solidFill>
                  <a:schemeClr val="bg1"/>
                </a:solidFill>
                <a:latin typeface="+mn-lt"/>
                <a:ea typeface="+mn-ea"/>
                <a:cs typeface="+mn-ea"/>
                <a:sym typeface="+mn-lt"/>
              </a:rPr>
              <a:t>、对火警信息，操作信息，异常信息、交互信息进行记录和存储，并提供比较方便的查询方式</a:t>
            </a:r>
            <a:endParaRPr lang="zh-CN" altLang="en-US" sz="1200" dirty="0">
              <a:solidFill>
                <a:schemeClr val="bg1"/>
              </a:solidFill>
              <a:latin typeface="+mn-lt"/>
              <a:ea typeface="+mn-ea"/>
              <a:cs typeface="+mn-ea"/>
              <a:sym typeface="+mn-lt"/>
            </a:endParaRPr>
          </a:p>
        </p:txBody>
      </p:sp>
      <p:cxnSp>
        <p:nvCxnSpPr>
          <p:cNvPr id="20" name="直接连接符 19"/>
          <p:cNvCxnSpPr/>
          <p:nvPr/>
        </p:nvCxnSpPr>
        <p:spPr>
          <a:xfrm>
            <a:off x="1936750" y="1537855"/>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936750" y="4454237"/>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669925" y="447675"/>
            <a:ext cx="8374380" cy="645160"/>
          </a:xfrm>
          <a:prstGeom prst="rect">
            <a:avLst/>
          </a:prstGeom>
          <a:noFill/>
        </p:spPr>
        <p:txBody>
          <a:bodyPr wrap="square" rtlCol="0">
            <a:spAutoFit/>
          </a:bodyPr>
          <a:lstStyle/>
          <a:p>
            <a:pPr>
              <a:lnSpc>
                <a:spcPct val="150000"/>
              </a:lnSpc>
            </a:pPr>
            <a:r>
              <a:rPr lang="zh-CN" altLang="en-US" sz="2400" b="1" dirty="0">
                <a:solidFill>
                  <a:srgbClr val="FFC000"/>
                </a:solidFill>
                <a:latin typeface="+mn-lt"/>
                <a:ea typeface="+mn-ea"/>
                <a:cs typeface="+mn-ea"/>
                <a:sym typeface="+mn-lt"/>
              </a:rPr>
              <a:t>某大型电子信息制造企业的消防远程监控管理</a:t>
            </a:r>
            <a:endParaRPr lang="zh-CN" altLang="en-US" sz="2400" b="1" dirty="0">
              <a:solidFill>
                <a:srgbClr val="FFC000"/>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5"/>
          <p:cNvPicPr>
            <a:picLocks noChangeAspect="1"/>
          </p:cNvPicPr>
          <p:nvPr/>
        </p:nvPicPr>
        <p:blipFill>
          <a:blip r:embed="rId1"/>
          <a:stretch>
            <a:fillRect/>
          </a:stretch>
        </p:blipFill>
        <p:spPr>
          <a:xfrm>
            <a:off x="669926" y="1675130"/>
            <a:ext cx="6465166" cy="4282325"/>
          </a:xfrm>
          <a:prstGeom prst="rect">
            <a:avLst/>
          </a:prstGeom>
        </p:spPr>
      </p:pic>
      <p:sp>
        <p:nvSpPr>
          <p:cNvPr id="3" name="文本框 2"/>
          <p:cNvSpPr txBox="1"/>
          <p:nvPr/>
        </p:nvSpPr>
        <p:spPr>
          <a:xfrm>
            <a:off x="8183880" y="2672190"/>
            <a:ext cx="3349308" cy="1513619"/>
          </a:xfrm>
          <a:prstGeom prst="rect">
            <a:avLst/>
          </a:prstGeom>
          <a:noFill/>
        </p:spPr>
        <p:txBody>
          <a:bodyPr wrap="square" rtlCol="0">
            <a:spAutoFit/>
          </a:bodyPr>
          <a:lstStyle/>
          <a:p>
            <a:pPr marL="171450" indent="-171450">
              <a:lnSpc>
                <a:spcPct val="200000"/>
              </a:lnSpc>
              <a:buFont typeface="Wingdings" panose="05000000000000000000" pitchFamily="2" charset="2"/>
              <a:buChar char="l"/>
            </a:pPr>
            <a:r>
              <a:rPr lang="zh-CN" altLang="en-US" sz="1200" dirty="0">
                <a:solidFill>
                  <a:schemeClr val="bg1"/>
                </a:solidFill>
                <a:latin typeface="+mn-lt"/>
                <a:ea typeface="+mn-ea"/>
                <a:cs typeface="+mn-ea"/>
                <a:sym typeface="+mn-lt"/>
              </a:rPr>
              <a:t>安全服务器和平台的心跳机制和定时报机制</a:t>
            </a:r>
            <a:endParaRPr lang="zh-CN" altLang="en-US" sz="1200" dirty="0">
              <a:solidFill>
                <a:schemeClr val="bg1"/>
              </a:solidFill>
              <a:latin typeface="+mn-lt"/>
              <a:ea typeface="+mn-ea"/>
              <a:cs typeface="+mn-ea"/>
              <a:sym typeface="+mn-lt"/>
            </a:endParaRPr>
          </a:p>
          <a:p>
            <a:pPr marL="171450" indent="-171450">
              <a:lnSpc>
                <a:spcPct val="200000"/>
              </a:lnSpc>
              <a:buFont typeface="Wingdings" panose="05000000000000000000" pitchFamily="2" charset="2"/>
              <a:buChar char="l"/>
            </a:pPr>
            <a:r>
              <a:rPr lang="zh-CN" altLang="en-US" sz="1200" dirty="0">
                <a:solidFill>
                  <a:schemeClr val="bg1"/>
                </a:solidFill>
                <a:latin typeface="+mn-lt"/>
                <a:ea typeface="+mn-ea"/>
                <a:cs typeface="+mn-ea"/>
                <a:sym typeface="+mn-lt"/>
              </a:rPr>
              <a:t>安全信息存储、处理和转发</a:t>
            </a:r>
            <a:endParaRPr lang="zh-CN" altLang="en-US" sz="1200" dirty="0">
              <a:solidFill>
                <a:schemeClr val="bg1"/>
              </a:solidFill>
              <a:latin typeface="+mn-lt"/>
              <a:ea typeface="+mn-ea"/>
              <a:cs typeface="+mn-ea"/>
              <a:sym typeface="+mn-lt"/>
            </a:endParaRPr>
          </a:p>
          <a:p>
            <a:pPr marL="171450" indent="-171450">
              <a:lnSpc>
                <a:spcPct val="200000"/>
              </a:lnSpc>
              <a:buFont typeface="Wingdings" panose="05000000000000000000" pitchFamily="2" charset="2"/>
              <a:buChar char="l"/>
            </a:pPr>
            <a:r>
              <a:rPr lang="zh-CN" altLang="en-US" sz="1200" dirty="0">
                <a:solidFill>
                  <a:schemeClr val="bg1"/>
                </a:solidFill>
                <a:latin typeface="+mn-lt"/>
                <a:ea typeface="+mn-ea"/>
                <a:cs typeface="+mn-ea"/>
                <a:sym typeface="+mn-lt"/>
              </a:rPr>
              <a:t>远程控制指令的生成和发送</a:t>
            </a:r>
            <a:endParaRPr lang="zh-CN" altLang="en-US" sz="1200" dirty="0">
              <a:solidFill>
                <a:schemeClr val="bg1"/>
              </a:solidFill>
              <a:latin typeface="+mn-lt"/>
              <a:ea typeface="+mn-ea"/>
              <a:cs typeface="+mn-ea"/>
              <a:sym typeface="+mn-lt"/>
            </a:endParaRPr>
          </a:p>
          <a:p>
            <a:pPr marL="171450" indent="-171450">
              <a:lnSpc>
                <a:spcPct val="200000"/>
              </a:lnSpc>
              <a:buFont typeface="Wingdings" panose="05000000000000000000" pitchFamily="2" charset="2"/>
              <a:buChar char="l"/>
            </a:pPr>
            <a:r>
              <a:rPr lang="zh-CN" sz="1200" dirty="0">
                <a:solidFill>
                  <a:schemeClr val="bg1"/>
                </a:solidFill>
                <a:latin typeface="+mn-lt"/>
                <a:ea typeface="+mn-ea"/>
                <a:cs typeface="+mn-ea"/>
                <a:sym typeface="+mn-lt"/>
              </a:rPr>
              <a:t>异常监视平台的定制开发</a:t>
            </a:r>
            <a:endParaRPr lang="zh-CN" sz="1200" dirty="0">
              <a:solidFill>
                <a:schemeClr val="bg1"/>
              </a:solidFill>
              <a:latin typeface="+mn-lt"/>
              <a:ea typeface="+mn-ea"/>
              <a:cs typeface="+mn-ea"/>
              <a:sym typeface="+mn-lt"/>
            </a:endParaRPr>
          </a:p>
        </p:txBody>
      </p:sp>
      <p:sp>
        <p:nvSpPr>
          <p:cNvPr id="6" name="文本框 5"/>
          <p:cNvSpPr txBox="1"/>
          <p:nvPr/>
        </p:nvSpPr>
        <p:spPr>
          <a:xfrm>
            <a:off x="669926" y="1130300"/>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解决方案</a:t>
            </a:r>
            <a:endParaRPr lang="zh-CN" altLang="en-US" b="1" dirty="0">
              <a:solidFill>
                <a:srgbClr val="4CD1D7"/>
              </a:solidFill>
              <a:latin typeface="+mn-lt"/>
              <a:ea typeface="+mn-ea"/>
              <a:cs typeface="+mn-ea"/>
              <a:sym typeface="+mn-lt"/>
            </a:endParaRPr>
          </a:p>
        </p:txBody>
      </p:sp>
      <p:cxnSp>
        <p:nvCxnSpPr>
          <p:cNvPr id="8" name="直接连接符 7"/>
          <p:cNvCxnSpPr/>
          <p:nvPr/>
        </p:nvCxnSpPr>
        <p:spPr>
          <a:xfrm>
            <a:off x="1772286" y="1330382"/>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669925" y="288925"/>
            <a:ext cx="9041130"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某大型电子信息制造企业的消防远程监控管理</a:t>
            </a:r>
            <a:endParaRPr lang="zh-CN" altLang="en-US" sz="2400" b="1" dirty="0">
              <a:solidFill>
                <a:srgbClr val="FFC000"/>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69924" y="1823467"/>
            <a:ext cx="8260945" cy="3845027"/>
          </a:xfrm>
          <a:prstGeom prst="rect">
            <a:avLst/>
          </a:prstGeom>
          <a:noFill/>
        </p:spPr>
        <p:txBody>
          <a:bodyPr wrap="square" rtlCol="0" anchor="t">
            <a:spAutoFit/>
          </a:bodyPr>
          <a:lstStyle/>
          <a:p>
            <a:pPr algn="just">
              <a:lnSpc>
                <a:spcPct val="150000"/>
              </a:lnSpc>
            </a:pPr>
            <a:r>
              <a:rPr lang="en-US" altLang="zh-CN" sz="1600" b="1" dirty="0">
                <a:solidFill>
                  <a:schemeClr val="bg1"/>
                </a:solidFill>
                <a:latin typeface="+mn-lt"/>
                <a:ea typeface="+mn-ea"/>
                <a:cs typeface="+mn-ea"/>
                <a:sym typeface="+mn-lt"/>
              </a:rPr>
              <a:t>1</a:t>
            </a:r>
            <a:r>
              <a:rPr lang="zh-CN" altLang="en-US" sz="1600" b="1" dirty="0">
                <a:solidFill>
                  <a:schemeClr val="bg1"/>
                </a:solidFill>
                <a:latin typeface="+mn-lt"/>
                <a:ea typeface="+mn-ea"/>
                <a:cs typeface="+mn-ea"/>
                <a:sym typeface="+mn-lt"/>
              </a:rPr>
              <a:t>、支持多种数据转发方式，保障数据安全稳定传输</a:t>
            </a:r>
            <a:endParaRPr lang="zh-CN" altLang="en-US" sz="1600" b="1" dirty="0">
              <a:solidFill>
                <a:schemeClr val="bg1"/>
              </a:solidFill>
              <a:latin typeface="+mn-lt"/>
              <a:ea typeface="+mn-ea"/>
              <a:cs typeface="+mn-ea"/>
              <a:sym typeface="+mn-lt"/>
            </a:endParaRPr>
          </a:p>
          <a:p>
            <a:pPr algn="just">
              <a:lnSpc>
                <a:spcPct val="150000"/>
              </a:lnSpc>
            </a:pPr>
            <a:r>
              <a:rPr lang="zh-CN" altLang="en-US" sz="1200" dirty="0">
                <a:solidFill>
                  <a:schemeClr val="bg1"/>
                </a:solidFill>
                <a:latin typeface="+mn-lt"/>
                <a:ea typeface="+mn-ea"/>
                <a:cs typeface="+mn-ea"/>
                <a:sym typeface="+mn-lt"/>
              </a:rPr>
              <a:t>将各建筑、厂区、机房的消防设备接入宏电⼯业智能物联网关，支持有线或无线网络接入也可支持IPSec、PPTP、L2TP、GRE等多种虚拟专网和APN、VPDN等运营商专网，保障数据的安全性和私密性。</a:t>
            </a:r>
            <a:endParaRPr lang="zh-CN" altLang="en-US" sz="1600" b="1" dirty="0">
              <a:solidFill>
                <a:schemeClr val="bg1"/>
              </a:solidFill>
              <a:latin typeface="+mn-lt"/>
              <a:ea typeface="+mn-ea"/>
              <a:cs typeface="+mn-ea"/>
              <a:sym typeface="+mn-lt"/>
            </a:endParaRPr>
          </a:p>
          <a:p>
            <a:pPr algn="just">
              <a:lnSpc>
                <a:spcPct val="150000"/>
              </a:lnSpc>
            </a:pPr>
            <a:endParaRPr lang="en-US" altLang="zh-CN" sz="1600" b="1" dirty="0">
              <a:solidFill>
                <a:schemeClr val="bg1"/>
              </a:solidFill>
              <a:latin typeface="+mn-lt"/>
              <a:ea typeface="+mn-ea"/>
              <a:cs typeface="+mn-ea"/>
              <a:sym typeface="+mn-lt"/>
            </a:endParaRPr>
          </a:p>
          <a:p>
            <a:pPr algn="just">
              <a:lnSpc>
                <a:spcPct val="150000"/>
              </a:lnSpc>
            </a:pPr>
            <a:r>
              <a:rPr lang="en-US" altLang="zh-CN" sz="1600" b="1" dirty="0">
                <a:solidFill>
                  <a:schemeClr val="bg1"/>
                </a:solidFill>
                <a:latin typeface="+mn-lt"/>
                <a:ea typeface="+mn-ea"/>
                <a:cs typeface="+mn-ea"/>
                <a:sym typeface="+mn-lt"/>
              </a:rPr>
              <a:t>2</a:t>
            </a:r>
            <a:r>
              <a:rPr lang="zh-CN" altLang="en-US" sz="1600" b="1" dirty="0">
                <a:solidFill>
                  <a:schemeClr val="bg1"/>
                </a:solidFill>
                <a:latin typeface="+mn-lt"/>
                <a:ea typeface="+mn-ea"/>
                <a:cs typeface="+mn-ea"/>
                <a:sym typeface="+mn-lt"/>
              </a:rPr>
              <a:t>、实现边缘计算本地存储，为事件追溯提供数据支持</a:t>
            </a:r>
            <a:endParaRPr lang="zh-CN" altLang="en-US" sz="1600" b="1" dirty="0">
              <a:solidFill>
                <a:schemeClr val="bg1"/>
              </a:solidFill>
              <a:latin typeface="+mn-lt"/>
              <a:ea typeface="+mn-ea"/>
              <a:cs typeface="+mn-ea"/>
              <a:sym typeface="+mn-lt"/>
            </a:endParaRPr>
          </a:p>
          <a:p>
            <a:pPr algn="just">
              <a:lnSpc>
                <a:spcPct val="150000"/>
              </a:lnSpc>
            </a:pPr>
            <a:r>
              <a:rPr lang="zh-CN" altLang="en-US" sz="1200" dirty="0">
                <a:solidFill>
                  <a:schemeClr val="bg1"/>
                </a:solidFill>
                <a:latin typeface="+mn-lt"/>
                <a:ea typeface="+mn-ea"/>
                <a:cs typeface="+mn-ea"/>
                <a:sym typeface="+mn-lt"/>
              </a:rPr>
              <a:t>通过宏电工业智能物联网关，可实现火警信息的采集、处理和存储；支持前端后端的心跳检测和定时报机制，保障系统连接稳定性；本地轻量级数据库，完整记录火警信息、设备故障信息和事故处理信息，方便事件追溯和责任认定。</a:t>
            </a:r>
            <a:endParaRPr lang="zh-CN" altLang="en-US" sz="1600" dirty="0">
              <a:solidFill>
                <a:schemeClr val="bg1"/>
              </a:solidFill>
              <a:latin typeface="+mn-lt"/>
              <a:ea typeface="+mn-ea"/>
              <a:cs typeface="+mn-ea"/>
              <a:sym typeface="+mn-lt"/>
            </a:endParaRPr>
          </a:p>
          <a:p>
            <a:pPr algn="just">
              <a:lnSpc>
                <a:spcPct val="150000"/>
              </a:lnSpc>
            </a:pPr>
            <a:endParaRPr lang="en-US" altLang="zh-CN" sz="1600" b="1" dirty="0">
              <a:solidFill>
                <a:schemeClr val="bg1"/>
              </a:solidFill>
              <a:latin typeface="+mn-lt"/>
              <a:ea typeface="+mn-ea"/>
              <a:cs typeface="+mn-ea"/>
              <a:sym typeface="+mn-lt"/>
            </a:endParaRPr>
          </a:p>
          <a:p>
            <a:pPr algn="just">
              <a:lnSpc>
                <a:spcPct val="150000"/>
              </a:lnSpc>
            </a:pPr>
            <a:r>
              <a:rPr lang="en-US" altLang="zh-CN" sz="1600" b="1" dirty="0">
                <a:solidFill>
                  <a:schemeClr val="bg1"/>
                </a:solidFill>
                <a:latin typeface="+mn-lt"/>
                <a:ea typeface="+mn-ea"/>
                <a:cs typeface="+mn-ea"/>
                <a:sym typeface="+mn-lt"/>
              </a:rPr>
              <a:t>3</a:t>
            </a:r>
            <a:r>
              <a:rPr lang="zh-CN" altLang="en-US" sz="1600" b="1" dirty="0">
                <a:solidFill>
                  <a:schemeClr val="bg1"/>
                </a:solidFill>
                <a:latin typeface="+mn-lt"/>
                <a:ea typeface="+mn-ea"/>
                <a:cs typeface="+mn-ea"/>
                <a:sym typeface="+mn-lt"/>
              </a:rPr>
              <a:t>、消防设备统一集中管理，减少现场维护成本</a:t>
            </a:r>
            <a:endParaRPr lang="zh-CN" altLang="en-US" sz="1600" b="1" dirty="0">
              <a:solidFill>
                <a:schemeClr val="bg1"/>
              </a:solidFill>
              <a:latin typeface="+mn-lt"/>
              <a:ea typeface="+mn-ea"/>
              <a:cs typeface="+mn-ea"/>
              <a:sym typeface="+mn-lt"/>
            </a:endParaRPr>
          </a:p>
          <a:p>
            <a:pPr algn="just">
              <a:lnSpc>
                <a:spcPct val="150000"/>
              </a:lnSpc>
            </a:pPr>
            <a:r>
              <a:rPr lang="zh-CN" altLang="en-US" sz="1200" dirty="0">
                <a:solidFill>
                  <a:schemeClr val="bg1"/>
                </a:solidFill>
                <a:latin typeface="+mn-lt"/>
                <a:ea typeface="+mn-ea"/>
                <a:cs typeface="+mn-ea"/>
                <a:sym typeface="+mn-lt"/>
              </a:rPr>
              <a:t>宏电异常监视管理平台是对火警信息进行集中管理和对消防设备进行远程控制的一个专用性应用系统，客户可快速安装和部署；支持冗余架构，在故障发生时，可瞬间切换到备机，保障平台稳定运行；支持高并发连接和毫秒级响应，实现消防设备统一集中管理，大大减少现场维护成本。</a:t>
            </a:r>
            <a:endParaRPr lang="zh-CN" altLang="en-US" sz="1200" dirty="0">
              <a:solidFill>
                <a:schemeClr val="bg1"/>
              </a:solidFill>
              <a:latin typeface="+mn-lt"/>
              <a:ea typeface="+mn-ea"/>
              <a:cs typeface="+mn-ea"/>
              <a:sym typeface="+mn-lt"/>
            </a:endParaRPr>
          </a:p>
        </p:txBody>
      </p:sp>
      <p:sp>
        <p:nvSpPr>
          <p:cNvPr id="5" name="文本框 4"/>
          <p:cNvSpPr txBox="1"/>
          <p:nvPr/>
        </p:nvSpPr>
        <p:spPr>
          <a:xfrm>
            <a:off x="669925" y="447675"/>
            <a:ext cx="9290685"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某大型电子信息制造企业的消防远程监控管理</a:t>
            </a:r>
            <a:endParaRPr lang="zh-CN" altLang="en-US" sz="2400" b="1" dirty="0">
              <a:solidFill>
                <a:srgbClr val="FFC000"/>
              </a:solidFill>
              <a:latin typeface="+mn-lt"/>
              <a:ea typeface="+mn-ea"/>
              <a:cs typeface="+mn-ea"/>
              <a:sym typeface="+mn-lt"/>
            </a:endParaRPr>
          </a:p>
        </p:txBody>
      </p:sp>
      <p:sp>
        <p:nvSpPr>
          <p:cNvPr id="8" name="PA-文本框 6"/>
          <p:cNvSpPr txBox="1"/>
          <p:nvPr>
            <p:custDataLst>
              <p:tags r:id="rId1"/>
            </p:custDataLst>
          </p:nvPr>
        </p:nvSpPr>
        <p:spPr>
          <a:xfrm>
            <a:off x="613186" y="1330382"/>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方案优势</a:t>
            </a:r>
            <a:endParaRPr lang="zh-CN" altLang="en-US" b="1" dirty="0">
              <a:solidFill>
                <a:srgbClr val="4CD1D7"/>
              </a:solidFill>
              <a:latin typeface="+mn-lt"/>
              <a:ea typeface="+mn-ea"/>
              <a:cs typeface="+mn-ea"/>
              <a:sym typeface="+mn-lt"/>
            </a:endParaRPr>
          </a:p>
        </p:txBody>
      </p:sp>
      <p:cxnSp>
        <p:nvCxnSpPr>
          <p:cNvPr id="9" name="PA-直接连接符 7"/>
          <p:cNvCxnSpPr/>
          <p:nvPr>
            <p:custDataLst>
              <p:tags r:id="rId2"/>
            </p:custDataLst>
          </p:nvPr>
        </p:nvCxnSpPr>
        <p:spPr>
          <a:xfrm>
            <a:off x="1715546" y="1530464"/>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78454" y="1411143"/>
            <a:ext cx="7592060" cy="2682145"/>
          </a:xfrm>
          <a:prstGeom prst="rect">
            <a:avLst/>
          </a:prstGeom>
          <a:noFill/>
        </p:spPr>
        <p:txBody>
          <a:bodyPr wrap="square" rtlCol="0">
            <a:spAutoFit/>
          </a:bodyPr>
          <a:lstStyle/>
          <a:p>
            <a:pPr>
              <a:lnSpc>
                <a:spcPct val="150000"/>
              </a:lnSpc>
            </a:pPr>
            <a:r>
              <a:rPr lang="zh-CN" altLang="en-US" sz="3200" b="1" dirty="0">
                <a:solidFill>
                  <a:schemeClr val="bg1"/>
                </a:solidFill>
                <a:latin typeface="+mn-lt"/>
                <a:ea typeface="+mn-ea"/>
                <a:cs typeface="+mn-ea"/>
                <a:sym typeface="+mn-lt"/>
              </a:rPr>
              <a:t>成功案例</a:t>
            </a:r>
            <a:r>
              <a:rPr lang="en-US" altLang="zh-CN" sz="3200" b="1" dirty="0">
                <a:solidFill>
                  <a:schemeClr val="bg1"/>
                </a:solidFill>
                <a:latin typeface="+mn-lt"/>
                <a:ea typeface="+mn-ea"/>
                <a:cs typeface="+mn-ea"/>
                <a:sym typeface="+mn-lt"/>
              </a:rPr>
              <a:t>2</a:t>
            </a:r>
            <a:endParaRPr lang="en-US" altLang="zh-CN" sz="3200" b="1" dirty="0">
              <a:solidFill>
                <a:schemeClr val="bg1"/>
              </a:solidFill>
              <a:latin typeface="+mn-lt"/>
              <a:ea typeface="+mn-ea"/>
              <a:cs typeface="+mn-ea"/>
              <a:sym typeface="+mn-lt"/>
            </a:endParaRPr>
          </a:p>
          <a:p>
            <a:pPr>
              <a:lnSpc>
                <a:spcPct val="150000"/>
              </a:lnSpc>
            </a:pPr>
            <a:endParaRPr lang="en-US" altLang="zh-CN" sz="3200" b="1" dirty="0">
              <a:solidFill>
                <a:schemeClr val="bg1"/>
              </a:solidFill>
              <a:latin typeface="+mn-lt"/>
              <a:ea typeface="+mn-ea"/>
              <a:cs typeface="+mn-ea"/>
              <a:sym typeface="+mn-lt"/>
            </a:endParaRPr>
          </a:p>
          <a:p>
            <a:pPr>
              <a:lnSpc>
                <a:spcPct val="150000"/>
              </a:lnSpc>
            </a:pPr>
            <a:r>
              <a:rPr lang="zh-CN" altLang="en-US" sz="2000" b="1" dirty="0">
                <a:solidFill>
                  <a:schemeClr val="bg1"/>
                </a:solidFill>
                <a:latin typeface="+mn-lt"/>
                <a:ea typeface="+mn-ea"/>
                <a:cs typeface="+mn-ea"/>
                <a:sym typeface="+mn-lt"/>
              </a:rPr>
              <a:t>某知名品牌数控机床的</a:t>
            </a:r>
            <a:endParaRPr lang="en-US" altLang="zh-CN" sz="2000" b="1" dirty="0">
              <a:solidFill>
                <a:schemeClr val="bg1"/>
              </a:solidFill>
              <a:latin typeface="+mn-lt"/>
              <a:ea typeface="+mn-ea"/>
              <a:cs typeface="+mn-ea"/>
              <a:sym typeface="+mn-lt"/>
            </a:endParaRPr>
          </a:p>
          <a:p>
            <a:pPr>
              <a:lnSpc>
                <a:spcPct val="150000"/>
              </a:lnSpc>
            </a:pPr>
            <a:r>
              <a:rPr lang="zh-CN" altLang="zh-CN" sz="3200" b="1" dirty="0">
                <a:solidFill>
                  <a:srgbClr val="4CD1D7"/>
                </a:solidFill>
                <a:latin typeface="+mn-lt"/>
                <a:ea typeface="+mn-ea"/>
                <a:cs typeface="+mn-ea"/>
                <a:sym typeface="+mn-lt"/>
              </a:rPr>
              <a:t>远程智能监控</a:t>
            </a:r>
            <a:r>
              <a:rPr lang="zh-CN" altLang="en-US" sz="3200" b="1" dirty="0">
                <a:solidFill>
                  <a:srgbClr val="4CD1D7"/>
                </a:solidFill>
                <a:latin typeface="+mn-lt"/>
                <a:ea typeface="+mn-ea"/>
                <a:cs typeface="+mn-ea"/>
                <a:sym typeface="+mn-lt"/>
              </a:rPr>
              <a:t>、</a:t>
            </a:r>
            <a:r>
              <a:rPr lang="zh-CN" altLang="zh-CN" sz="3200" b="1" dirty="0">
                <a:solidFill>
                  <a:srgbClr val="4CD1D7"/>
                </a:solidFill>
                <a:latin typeface="+mn-lt"/>
                <a:ea typeface="+mn-ea"/>
                <a:cs typeface="+mn-ea"/>
                <a:sym typeface="+mn-lt"/>
              </a:rPr>
              <a:t>资产追踪和预测性维护</a:t>
            </a:r>
            <a:endParaRPr lang="zh-CN" altLang="zh-CN" sz="3200" b="1" dirty="0">
              <a:solidFill>
                <a:srgbClr val="4CD1D7"/>
              </a:solidFill>
              <a:latin typeface="+mn-lt"/>
              <a:ea typeface="+mn-ea"/>
              <a:cs typeface="+mn-ea"/>
              <a:sym typeface="+mn-lt"/>
            </a:endParaRPr>
          </a:p>
        </p:txBody>
      </p:sp>
      <p:sp>
        <p:nvSpPr>
          <p:cNvPr id="3" name="矩形 2"/>
          <p:cNvSpPr/>
          <p:nvPr/>
        </p:nvSpPr>
        <p:spPr>
          <a:xfrm>
            <a:off x="2299855" y="2722599"/>
            <a:ext cx="644236"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664816" y="449580"/>
            <a:ext cx="10855672"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某知名品牌数控机床的远程智能监控、资产追踪和预测性维护</a:t>
            </a:r>
            <a:endParaRPr lang="zh-CN" altLang="en-US" sz="2400" b="1" dirty="0">
              <a:solidFill>
                <a:srgbClr val="FFC000"/>
              </a:solidFill>
              <a:latin typeface="+mn-lt"/>
              <a:ea typeface="+mn-ea"/>
              <a:cs typeface="+mn-ea"/>
              <a:sym typeface="+mn-lt"/>
            </a:endParaRPr>
          </a:p>
        </p:txBody>
      </p:sp>
      <p:sp>
        <p:nvSpPr>
          <p:cNvPr id="3" name="文本框 2"/>
          <p:cNvSpPr txBox="1"/>
          <p:nvPr/>
        </p:nvSpPr>
        <p:spPr>
          <a:xfrm>
            <a:off x="719801" y="1536282"/>
            <a:ext cx="6622900" cy="2136867"/>
          </a:xfrm>
          <a:prstGeom prst="rect">
            <a:avLst/>
          </a:prstGeom>
          <a:noFill/>
        </p:spPr>
        <p:txBody>
          <a:bodyPr wrap="square" rtlCol="0">
            <a:spAutoFit/>
          </a:bodyPr>
          <a:lstStyle/>
          <a:p>
            <a:pPr>
              <a:lnSpc>
                <a:spcPct val="150000"/>
              </a:lnSpc>
            </a:pPr>
            <a:r>
              <a:rPr lang="zh-CN" altLang="en-US" b="1" dirty="0">
                <a:solidFill>
                  <a:srgbClr val="4CD1D7"/>
                </a:solidFill>
                <a:latin typeface="+mn-lt"/>
                <a:ea typeface="+mn-ea"/>
                <a:cs typeface="+mn-ea"/>
                <a:sym typeface="+mn-lt"/>
              </a:rPr>
              <a:t>项目背景</a:t>
            </a:r>
            <a:endParaRPr lang="zh-CN" altLang="en-US" b="1" dirty="0">
              <a:solidFill>
                <a:srgbClr val="4CD1D7"/>
              </a:solidFill>
              <a:latin typeface="+mn-lt"/>
              <a:ea typeface="+mn-ea"/>
              <a:cs typeface="+mn-ea"/>
              <a:sym typeface="+mn-lt"/>
            </a:endParaRPr>
          </a:p>
          <a:p>
            <a:pPr>
              <a:lnSpc>
                <a:spcPct val="150000"/>
              </a:lnSpc>
            </a:pPr>
            <a:r>
              <a:rPr lang="en-US" altLang="zh-CN" sz="1200" dirty="0">
                <a:solidFill>
                  <a:schemeClr val="bg1"/>
                </a:solidFill>
                <a:latin typeface="+mn-lt"/>
                <a:ea typeface="+mn-ea"/>
                <a:cs typeface="+mn-ea"/>
                <a:sym typeface="+mn-lt"/>
              </a:rPr>
              <a:t>1</a:t>
            </a:r>
            <a:r>
              <a:rPr lang="zh-CN" altLang="en-US" sz="1200" dirty="0">
                <a:solidFill>
                  <a:schemeClr val="bg1"/>
                </a:solidFill>
                <a:latin typeface="+mn-lt"/>
                <a:ea typeface="+mn-ea"/>
                <a:cs typeface="+mn-ea"/>
                <a:sym typeface="+mn-lt"/>
              </a:rPr>
              <a:t>、合作方是某知名品牌数控机床在中国的合资公司，是该品牌在中国大陆的唯一代表。自创办以来累计售出近</a:t>
            </a:r>
            <a:r>
              <a:rPr lang="en-US" altLang="zh-CN" sz="1200" dirty="0">
                <a:solidFill>
                  <a:schemeClr val="bg1"/>
                </a:solidFill>
                <a:latin typeface="+mn-lt"/>
                <a:ea typeface="+mn-ea"/>
                <a:cs typeface="+mn-ea"/>
                <a:sym typeface="+mn-lt"/>
              </a:rPr>
              <a:t>50</a:t>
            </a:r>
            <a:r>
              <a:rPr lang="zh-CN" altLang="en-US" sz="1200" dirty="0">
                <a:solidFill>
                  <a:schemeClr val="bg1"/>
                </a:solidFill>
                <a:latin typeface="+mn-lt"/>
                <a:ea typeface="+mn-ea"/>
                <a:cs typeface="+mn-ea"/>
                <a:sym typeface="+mn-lt"/>
              </a:rPr>
              <a:t>万套该品牌数控机床控制系统，同时承担近百万套数控机床的售后服务工作</a:t>
            </a:r>
            <a:endParaRPr lang="zh-CN" altLang="en-US" sz="1200" dirty="0">
              <a:solidFill>
                <a:schemeClr val="bg1"/>
              </a:solidFill>
              <a:latin typeface="+mn-lt"/>
              <a:ea typeface="+mn-ea"/>
              <a:cs typeface="+mn-ea"/>
              <a:sym typeface="+mn-lt"/>
            </a:endParaRPr>
          </a:p>
          <a:p>
            <a:pPr>
              <a:lnSpc>
                <a:spcPct val="150000"/>
              </a:lnSpc>
            </a:pPr>
            <a:r>
              <a:rPr lang="en-US" altLang="zh-CN" sz="1200" dirty="0">
                <a:solidFill>
                  <a:schemeClr val="bg1"/>
                </a:solidFill>
                <a:latin typeface="+mn-lt"/>
                <a:ea typeface="+mn-ea"/>
                <a:cs typeface="+mn-ea"/>
                <a:sym typeface="+mn-lt"/>
              </a:rPr>
              <a:t>2</a:t>
            </a:r>
            <a:r>
              <a:rPr lang="zh-CN" altLang="en-US" sz="1200" dirty="0">
                <a:solidFill>
                  <a:schemeClr val="bg1"/>
                </a:solidFill>
                <a:latin typeface="+mn-lt"/>
                <a:ea typeface="+mn-ea"/>
                <a:cs typeface="+mn-ea"/>
                <a:sym typeface="+mn-lt"/>
              </a:rPr>
              <a:t>、该公司在中国只有</a:t>
            </a:r>
            <a:r>
              <a:rPr lang="en-US" altLang="zh-CN" sz="1200" dirty="0">
                <a:solidFill>
                  <a:schemeClr val="bg1"/>
                </a:solidFill>
                <a:latin typeface="+mn-lt"/>
                <a:ea typeface="+mn-ea"/>
                <a:cs typeface="+mn-ea"/>
                <a:sym typeface="+mn-lt"/>
              </a:rPr>
              <a:t>18</a:t>
            </a:r>
            <a:r>
              <a:rPr lang="zh-CN" altLang="en-US" sz="1200" dirty="0">
                <a:solidFill>
                  <a:schemeClr val="bg1"/>
                </a:solidFill>
                <a:latin typeface="+mn-lt"/>
                <a:ea typeface="+mn-ea"/>
                <a:cs typeface="+mn-ea"/>
                <a:sym typeface="+mn-lt"/>
              </a:rPr>
              <a:t>个服务中心，员工总数不超过</a:t>
            </a:r>
            <a:r>
              <a:rPr lang="en-US" altLang="zh-CN" sz="1200" dirty="0">
                <a:solidFill>
                  <a:schemeClr val="bg1"/>
                </a:solidFill>
                <a:latin typeface="+mn-lt"/>
                <a:ea typeface="+mn-ea"/>
                <a:cs typeface="+mn-ea"/>
                <a:sym typeface="+mn-lt"/>
              </a:rPr>
              <a:t>500</a:t>
            </a:r>
            <a:r>
              <a:rPr lang="zh-CN" altLang="en-US" sz="1200" dirty="0">
                <a:solidFill>
                  <a:schemeClr val="bg1"/>
                </a:solidFill>
                <a:latin typeface="+mn-lt"/>
                <a:ea typeface="+mn-ea"/>
                <a:cs typeface="+mn-ea"/>
                <a:sym typeface="+mn-lt"/>
              </a:rPr>
              <a:t>名，但其服务的客户有几十万家，遍及全国各地。</a:t>
            </a:r>
            <a:endParaRPr lang="zh-CN" altLang="en-US" sz="1200" dirty="0">
              <a:solidFill>
                <a:schemeClr val="bg1"/>
              </a:solidFill>
              <a:latin typeface="+mn-lt"/>
              <a:ea typeface="+mn-ea"/>
              <a:cs typeface="+mn-ea"/>
              <a:sym typeface="+mn-lt"/>
            </a:endParaRPr>
          </a:p>
          <a:p>
            <a:pPr>
              <a:lnSpc>
                <a:spcPct val="150000"/>
              </a:lnSpc>
            </a:pPr>
            <a:r>
              <a:rPr lang="en-US" altLang="zh-CN" sz="1200" dirty="0">
                <a:solidFill>
                  <a:schemeClr val="bg1"/>
                </a:solidFill>
                <a:latin typeface="+mn-lt"/>
                <a:ea typeface="+mn-ea"/>
                <a:cs typeface="+mn-ea"/>
                <a:sym typeface="+mn-lt"/>
              </a:rPr>
              <a:t>3</a:t>
            </a:r>
            <a:r>
              <a:rPr lang="zh-CN" altLang="en-US" sz="1200" dirty="0">
                <a:solidFill>
                  <a:schemeClr val="bg1"/>
                </a:solidFill>
                <a:latin typeface="+mn-lt"/>
                <a:ea typeface="+mn-ea"/>
                <a:cs typeface="+mn-ea"/>
                <a:sym typeface="+mn-lt"/>
              </a:rPr>
              <a:t>、数控机床在生产环节里往往是关键的一环，设备的异常，甚至故障都将产生严重的损失。对设备实现预测性的维护和状态监控，将更好提升该公司的服务水平和设备竞争力。</a:t>
            </a:r>
            <a:endParaRPr lang="zh-CN" altLang="en-US" sz="1200" dirty="0">
              <a:solidFill>
                <a:schemeClr val="bg1"/>
              </a:solidFill>
              <a:latin typeface="+mn-lt"/>
              <a:ea typeface="+mn-ea"/>
              <a:cs typeface="+mn-ea"/>
              <a:sym typeface="+mn-lt"/>
            </a:endParaRPr>
          </a:p>
        </p:txBody>
      </p:sp>
      <p:sp>
        <p:nvSpPr>
          <p:cNvPr id="4" name="文本框 3"/>
          <p:cNvSpPr txBox="1"/>
          <p:nvPr/>
        </p:nvSpPr>
        <p:spPr>
          <a:xfrm>
            <a:off x="719802" y="4178718"/>
            <a:ext cx="6671026" cy="1536703"/>
          </a:xfrm>
          <a:prstGeom prst="rect">
            <a:avLst/>
          </a:prstGeom>
          <a:noFill/>
        </p:spPr>
        <p:txBody>
          <a:bodyPr wrap="square" rtlCol="0" anchor="t">
            <a:spAutoFit/>
          </a:bodyPr>
          <a:lstStyle/>
          <a:p>
            <a:pPr>
              <a:lnSpc>
                <a:spcPct val="150000"/>
              </a:lnSpc>
            </a:pPr>
            <a:r>
              <a:rPr lang="zh-CN" altLang="en-US" sz="1600" b="1" dirty="0">
                <a:solidFill>
                  <a:srgbClr val="4CD1D7"/>
                </a:solidFill>
                <a:latin typeface="+mn-lt"/>
                <a:ea typeface="+mn-ea"/>
                <a:cs typeface="+mn-ea"/>
                <a:sym typeface="+mn-lt"/>
              </a:rPr>
              <a:t>项目需求</a:t>
            </a:r>
            <a:endParaRPr lang="zh-CN" altLang="en-US" sz="1600" b="1" dirty="0">
              <a:solidFill>
                <a:srgbClr val="4CD1D7"/>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1</a:t>
            </a:r>
            <a:r>
              <a:rPr lang="zh-CN" altLang="en-US" sz="1200" dirty="0">
                <a:solidFill>
                  <a:schemeClr val="bg1"/>
                </a:solidFill>
                <a:latin typeface="+mn-lt"/>
                <a:ea typeface="+mn-ea"/>
                <a:cs typeface="+mn-ea"/>
                <a:sym typeface="+mn-lt"/>
              </a:rPr>
              <a:t>、打通数控机床的数据通道，实时监测数控机床的⼯作状态，并在平台端实现预测性的维护</a:t>
            </a:r>
            <a:endParaRPr lang="zh-CN" altLang="en-US"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2</a:t>
            </a:r>
            <a:r>
              <a:rPr lang="zh-CN" altLang="en-US" sz="1200" dirty="0">
                <a:solidFill>
                  <a:schemeClr val="bg1"/>
                </a:solidFill>
                <a:latin typeface="+mn-lt"/>
                <a:ea typeface="+mn-ea"/>
                <a:cs typeface="+mn-ea"/>
                <a:sym typeface="+mn-lt"/>
              </a:rPr>
              <a:t>、支持数据的本地处理、清洗和存储，减少数据的流量，并实现断网情况下数据继续准确的采集</a:t>
            </a:r>
            <a:endParaRPr lang="zh-CN" altLang="en-US"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3</a:t>
            </a:r>
            <a:r>
              <a:rPr lang="zh-CN" altLang="en-US" sz="1200" dirty="0">
                <a:solidFill>
                  <a:schemeClr val="bg1"/>
                </a:solidFill>
                <a:latin typeface="+mn-lt"/>
                <a:ea typeface="+mn-ea"/>
                <a:cs typeface="+mn-ea"/>
                <a:sym typeface="+mn-lt"/>
              </a:rPr>
              <a:t>、对数控机床进行内存扩容，增加加工指令存储数量，实现加⼯指令的快速发放</a:t>
            </a:r>
            <a:endParaRPr lang="zh-CN" altLang="en-US" sz="1200" dirty="0">
              <a:solidFill>
                <a:schemeClr val="bg1"/>
              </a:solidFill>
              <a:latin typeface="+mn-lt"/>
              <a:ea typeface="+mn-ea"/>
              <a:cs typeface="+mn-ea"/>
              <a:sym typeface="+mn-lt"/>
            </a:endParaRPr>
          </a:p>
          <a:p>
            <a:pPr algn="just">
              <a:lnSpc>
                <a:spcPct val="150000"/>
              </a:lnSpc>
            </a:pPr>
            <a:r>
              <a:rPr lang="en-US" altLang="zh-CN" sz="1200" dirty="0">
                <a:solidFill>
                  <a:schemeClr val="bg1"/>
                </a:solidFill>
                <a:latin typeface="+mn-lt"/>
                <a:ea typeface="+mn-ea"/>
                <a:cs typeface="+mn-ea"/>
                <a:sym typeface="+mn-lt"/>
              </a:rPr>
              <a:t>4</a:t>
            </a:r>
            <a:r>
              <a:rPr lang="zh-CN" altLang="en-US" sz="1200" dirty="0">
                <a:solidFill>
                  <a:schemeClr val="bg1"/>
                </a:solidFill>
                <a:latin typeface="+mn-lt"/>
                <a:ea typeface="+mn-ea"/>
                <a:cs typeface="+mn-ea"/>
                <a:sym typeface="+mn-lt"/>
              </a:rPr>
              <a:t>，数控机床位置定位，对数控机床的位置，开工情况进行资产追踪</a:t>
            </a:r>
            <a:endParaRPr lang="zh-CN" altLang="en-US" sz="1200" dirty="0">
              <a:solidFill>
                <a:schemeClr val="bg1"/>
              </a:solidFill>
              <a:latin typeface="+mn-lt"/>
              <a:ea typeface="+mn-ea"/>
              <a:cs typeface="+mn-ea"/>
              <a:sym typeface="+mn-lt"/>
            </a:endParaRPr>
          </a:p>
        </p:txBody>
      </p:sp>
      <p:cxnSp>
        <p:nvCxnSpPr>
          <p:cNvPr id="6" name="直接连接符 5"/>
          <p:cNvCxnSpPr/>
          <p:nvPr/>
        </p:nvCxnSpPr>
        <p:spPr>
          <a:xfrm>
            <a:off x="1772057" y="1828800"/>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390828" y="975204"/>
            <a:ext cx="4046918" cy="2697945"/>
          </a:xfrm>
          <a:prstGeom prst="rect">
            <a:avLst/>
          </a:prstGeom>
        </p:spPr>
      </p:pic>
      <p:cxnSp>
        <p:nvCxnSpPr>
          <p:cNvPr id="9" name="直接连接符 8"/>
          <p:cNvCxnSpPr/>
          <p:nvPr/>
        </p:nvCxnSpPr>
        <p:spPr>
          <a:xfrm>
            <a:off x="1772057" y="4442518"/>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图片 1" descr="4"/>
          <p:cNvPicPr>
            <a:picLocks noChangeAspect="1"/>
          </p:cNvPicPr>
          <p:nvPr>
            <p:custDataLst>
              <p:tags r:id="rId1"/>
            </p:custDataLst>
          </p:nvPr>
        </p:nvPicPr>
        <p:blipFill>
          <a:blip r:embed="rId2"/>
          <a:stretch>
            <a:fillRect/>
          </a:stretch>
        </p:blipFill>
        <p:spPr>
          <a:xfrm>
            <a:off x="669925" y="1799974"/>
            <a:ext cx="7514590" cy="4293235"/>
          </a:xfrm>
          <a:prstGeom prst="rect">
            <a:avLst/>
          </a:prstGeom>
        </p:spPr>
      </p:pic>
      <p:sp>
        <p:nvSpPr>
          <p:cNvPr id="3" name="PA-文本框 2"/>
          <p:cNvSpPr txBox="1"/>
          <p:nvPr>
            <p:custDataLst>
              <p:tags r:id="rId3"/>
            </p:custDataLst>
          </p:nvPr>
        </p:nvSpPr>
        <p:spPr>
          <a:xfrm>
            <a:off x="8450001" y="1799974"/>
            <a:ext cx="3070487" cy="4310091"/>
          </a:xfrm>
          <a:prstGeom prst="rect">
            <a:avLst/>
          </a:prstGeom>
          <a:noFill/>
        </p:spPr>
        <p:txBody>
          <a:bodyPr wrap="square" rtlCol="0">
            <a:spAutoFit/>
          </a:bodyPr>
          <a:lstStyle/>
          <a:p>
            <a:pPr>
              <a:lnSpc>
                <a:spcPct val="130000"/>
              </a:lnSpc>
            </a:pPr>
            <a:r>
              <a:rPr lang="en-US" altLang="zh-CN" sz="1600" b="1" dirty="0">
                <a:solidFill>
                  <a:srgbClr val="4CD1D7"/>
                </a:solidFill>
                <a:latin typeface="+mn-lt"/>
                <a:ea typeface="+mn-ea"/>
                <a:cs typeface="+mn-ea"/>
                <a:sym typeface="+mn-lt"/>
              </a:rPr>
              <a:t>· </a:t>
            </a:r>
            <a:r>
              <a:rPr lang="zh-CN" altLang="en-US" sz="1600" b="1" dirty="0">
                <a:solidFill>
                  <a:srgbClr val="4CD1D7"/>
                </a:solidFill>
                <a:latin typeface="+mn-lt"/>
                <a:ea typeface="+mn-ea"/>
                <a:cs typeface="+mn-ea"/>
                <a:sym typeface="+mn-lt"/>
              </a:rPr>
              <a:t>设备联网</a:t>
            </a:r>
            <a:endParaRPr lang="en-US" altLang="zh-CN" sz="1600" b="1" dirty="0">
              <a:solidFill>
                <a:srgbClr val="4CD1D7"/>
              </a:solidFill>
              <a:latin typeface="+mn-lt"/>
              <a:ea typeface="+mn-ea"/>
              <a:cs typeface="+mn-ea"/>
              <a:sym typeface="+mn-lt"/>
            </a:endParaRPr>
          </a:p>
          <a:p>
            <a:pPr>
              <a:lnSpc>
                <a:spcPct val="130000"/>
              </a:lnSpc>
            </a:pPr>
            <a:r>
              <a:rPr lang="zh-CN" altLang="en-US" sz="1200" dirty="0">
                <a:solidFill>
                  <a:schemeClr val="bg1"/>
                </a:solidFill>
                <a:latin typeface="+mn-ea"/>
                <a:ea typeface="+mn-ea"/>
                <a:cs typeface="+mn-ea"/>
                <a:sym typeface="+mn-lt"/>
              </a:rPr>
              <a:t>网关和</a:t>
            </a:r>
            <a:r>
              <a:rPr lang="en-US" altLang="zh-CN" sz="1200" dirty="0">
                <a:solidFill>
                  <a:schemeClr val="bg1"/>
                </a:solidFill>
                <a:latin typeface="+mn-ea"/>
                <a:ea typeface="+mn-ea"/>
                <a:cs typeface="+mn-ea"/>
                <a:sym typeface="+mn-lt"/>
              </a:rPr>
              <a:t>CNC</a:t>
            </a:r>
            <a:r>
              <a:rPr lang="zh-CN" altLang="en-US" sz="1200" dirty="0">
                <a:solidFill>
                  <a:schemeClr val="bg1"/>
                </a:solidFill>
                <a:latin typeface="+mn-ea"/>
                <a:ea typeface="+mn-ea"/>
                <a:cs typeface="+mn-ea"/>
                <a:sym typeface="+mn-lt"/>
              </a:rPr>
              <a:t>之间，网关和和平台之间的心跳机制</a:t>
            </a:r>
            <a:endParaRPr lang="zh-CN" altLang="en-US" sz="1200" dirty="0">
              <a:solidFill>
                <a:schemeClr val="bg1"/>
              </a:solidFill>
              <a:latin typeface="+mn-ea"/>
              <a:ea typeface="+mn-ea"/>
              <a:cs typeface="+mn-ea"/>
              <a:sym typeface="+mn-lt"/>
            </a:endParaRPr>
          </a:p>
          <a:p>
            <a:pPr>
              <a:lnSpc>
                <a:spcPct val="130000"/>
              </a:lnSpc>
            </a:pPr>
            <a:r>
              <a:rPr lang="en-US" altLang="zh-CN" sz="1600" b="1" dirty="0">
                <a:solidFill>
                  <a:srgbClr val="4CD1D7"/>
                </a:solidFill>
                <a:cs typeface="+mn-ea"/>
                <a:sym typeface="+mn-lt"/>
              </a:rPr>
              <a:t>· </a:t>
            </a:r>
            <a:r>
              <a:rPr lang="zh-CN" altLang="en-US" sz="1600" b="1" dirty="0">
                <a:solidFill>
                  <a:srgbClr val="4CD1D7"/>
                </a:solidFill>
                <a:latin typeface="+mn-lt"/>
                <a:ea typeface="+mn-ea"/>
                <a:cs typeface="+mn-ea"/>
                <a:sym typeface="+mn-lt"/>
              </a:rPr>
              <a:t>数据采集</a:t>
            </a:r>
            <a:endParaRPr lang="en-US" altLang="zh-CN" sz="1600" b="1" dirty="0">
              <a:solidFill>
                <a:srgbClr val="4CD1D7"/>
              </a:solidFill>
              <a:latin typeface="+mn-lt"/>
              <a:ea typeface="+mn-ea"/>
              <a:cs typeface="+mn-ea"/>
              <a:sym typeface="+mn-lt"/>
            </a:endParaRPr>
          </a:p>
          <a:p>
            <a:pPr>
              <a:lnSpc>
                <a:spcPct val="130000"/>
              </a:lnSpc>
            </a:pPr>
            <a:r>
              <a:rPr lang="en-US" altLang="zh-CN" sz="1200" dirty="0">
                <a:solidFill>
                  <a:schemeClr val="bg1"/>
                </a:solidFill>
                <a:latin typeface="+mn-ea"/>
                <a:ea typeface="+mn-ea"/>
                <a:cs typeface="+mn-ea"/>
                <a:sym typeface="+mn-lt"/>
              </a:rPr>
              <a:t>RTC</a:t>
            </a:r>
            <a:r>
              <a:rPr lang="zh-CN" altLang="en-US" sz="1200" dirty="0">
                <a:solidFill>
                  <a:schemeClr val="bg1"/>
                </a:solidFill>
                <a:latin typeface="+mn-ea"/>
                <a:ea typeface="+mn-ea"/>
                <a:cs typeface="+mn-ea"/>
                <a:sym typeface="+mn-lt"/>
              </a:rPr>
              <a:t>电路和大容量内存，支持断网情况下数据准确的采集</a:t>
            </a:r>
            <a:endParaRPr lang="zh-CN" altLang="en-US" sz="1200" dirty="0">
              <a:solidFill>
                <a:schemeClr val="bg1"/>
              </a:solidFill>
              <a:latin typeface="+mn-ea"/>
              <a:ea typeface="+mn-ea"/>
              <a:cs typeface="+mn-ea"/>
              <a:sym typeface="+mn-lt"/>
            </a:endParaRPr>
          </a:p>
          <a:p>
            <a:pPr>
              <a:lnSpc>
                <a:spcPct val="130000"/>
              </a:lnSpc>
            </a:pPr>
            <a:r>
              <a:rPr lang="en-US" altLang="zh-CN" sz="1600" b="1" dirty="0">
                <a:solidFill>
                  <a:srgbClr val="4CD1D7"/>
                </a:solidFill>
                <a:cs typeface="+mn-ea"/>
                <a:sym typeface="+mn-lt"/>
              </a:rPr>
              <a:t>· </a:t>
            </a:r>
            <a:r>
              <a:rPr lang="zh-CN" altLang="en-US" sz="1600" b="1" dirty="0">
                <a:solidFill>
                  <a:srgbClr val="4CD1D7"/>
                </a:solidFill>
                <a:latin typeface="+mn-lt"/>
                <a:ea typeface="+mn-ea"/>
                <a:cs typeface="+mn-ea"/>
                <a:sym typeface="+mn-lt"/>
              </a:rPr>
              <a:t>数据处理</a:t>
            </a:r>
            <a:endParaRPr lang="en-US" altLang="zh-CN" sz="1600" b="1" dirty="0">
              <a:solidFill>
                <a:srgbClr val="4CD1D7"/>
              </a:solidFill>
              <a:latin typeface="+mn-lt"/>
              <a:ea typeface="+mn-ea"/>
              <a:cs typeface="+mn-ea"/>
              <a:sym typeface="+mn-lt"/>
            </a:endParaRPr>
          </a:p>
          <a:p>
            <a:pPr>
              <a:lnSpc>
                <a:spcPct val="130000"/>
              </a:lnSpc>
            </a:pPr>
            <a:r>
              <a:rPr lang="zh-CN" altLang="en-US" sz="1200" dirty="0">
                <a:solidFill>
                  <a:schemeClr val="bg1"/>
                </a:solidFill>
                <a:latin typeface="+mn-ea"/>
                <a:ea typeface="+mn-ea"/>
                <a:cs typeface="+mn-ea"/>
                <a:sym typeface="+mn-lt"/>
              </a:rPr>
              <a:t>通过嵌入式的数据处理模型，对采集</a:t>
            </a:r>
            <a:r>
              <a:rPr lang="en-US" altLang="zh-CN" sz="1200" dirty="0">
                <a:solidFill>
                  <a:schemeClr val="bg1"/>
                </a:solidFill>
                <a:latin typeface="+mn-ea"/>
                <a:ea typeface="+mn-ea"/>
                <a:cs typeface="+mn-ea"/>
                <a:sym typeface="+mn-lt"/>
              </a:rPr>
              <a:t>CNC</a:t>
            </a:r>
            <a:r>
              <a:rPr lang="zh-CN" altLang="en-US" sz="1200" dirty="0">
                <a:solidFill>
                  <a:schemeClr val="bg1"/>
                </a:solidFill>
                <a:latin typeface="+mn-ea"/>
                <a:ea typeface="+mn-ea"/>
                <a:cs typeface="+mn-ea"/>
                <a:sym typeface="+mn-lt"/>
              </a:rPr>
              <a:t>状态信息和生产数据进行本地化处理和清洗</a:t>
            </a:r>
            <a:endParaRPr lang="zh-CN" altLang="en-US" sz="1200" dirty="0">
              <a:solidFill>
                <a:schemeClr val="bg1"/>
              </a:solidFill>
              <a:latin typeface="+mn-ea"/>
              <a:ea typeface="+mn-ea"/>
              <a:cs typeface="+mn-ea"/>
              <a:sym typeface="+mn-lt"/>
            </a:endParaRPr>
          </a:p>
          <a:p>
            <a:pPr>
              <a:lnSpc>
                <a:spcPct val="130000"/>
              </a:lnSpc>
            </a:pPr>
            <a:r>
              <a:rPr lang="en-US" altLang="zh-CN" sz="1600" b="1" dirty="0">
                <a:solidFill>
                  <a:srgbClr val="4CD1D7"/>
                </a:solidFill>
                <a:cs typeface="+mn-ea"/>
                <a:sym typeface="+mn-lt"/>
              </a:rPr>
              <a:t>· </a:t>
            </a:r>
            <a:r>
              <a:rPr lang="en-US" altLang="zh-CN" sz="1600" b="1" dirty="0">
                <a:solidFill>
                  <a:srgbClr val="4CD1D7"/>
                </a:solidFill>
                <a:latin typeface="+mn-lt"/>
                <a:ea typeface="+mn-ea"/>
                <a:cs typeface="+mn-ea"/>
                <a:sym typeface="+mn-lt"/>
              </a:rPr>
              <a:t>CNC</a:t>
            </a:r>
            <a:r>
              <a:rPr lang="zh-CN" altLang="en-US" sz="1600" b="1" dirty="0">
                <a:solidFill>
                  <a:srgbClr val="4CD1D7"/>
                </a:solidFill>
                <a:latin typeface="+mn-lt"/>
                <a:ea typeface="+mn-ea"/>
                <a:cs typeface="+mn-ea"/>
                <a:sym typeface="+mn-lt"/>
              </a:rPr>
              <a:t>存储扩容</a:t>
            </a:r>
            <a:endParaRPr lang="en-US" altLang="zh-CN" sz="1600" b="1" dirty="0">
              <a:solidFill>
                <a:srgbClr val="4CD1D7"/>
              </a:solidFill>
              <a:latin typeface="+mn-lt"/>
              <a:ea typeface="+mn-ea"/>
              <a:cs typeface="+mn-ea"/>
              <a:sym typeface="+mn-lt"/>
            </a:endParaRPr>
          </a:p>
          <a:p>
            <a:pPr>
              <a:lnSpc>
                <a:spcPct val="130000"/>
              </a:lnSpc>
            </a:pPr>
            <a:r>
              <a:rPr lang="zh-CN" altLang="en-US" sz="1200" dirty="0">
                <a:solidFill>
                  <a:schemeClr val="bg1"/>
                </a:solidFill>
                <a:latin typeface="+mn-ea"/>
                <a:ea typeface="+mn-ea"/>
                <a:cs typeface="+mn-ea"/>
                <a:sym typeface="+mn-lt"/>
              </a:rPr>
              <a:t>通过网关本身的存储器，在工厂办公网络和</a:t>
            </a:r>
            <a:r>
              <a:rPr lang="en-US" altLang="zh-CN" sz="1200" dirty="0">
                <a:solidFill>
                  <a:schemeClr val="bg1"/>
                </a:solidFill>
                <a:latin typeface="+mn-ea"/>
                <a:ea typeface="+mn-ea"/>
                <a:cs typeface="+mn-ea"/>
                <a:sym typeface="+mn-lt"/>
              </a:rPr>
              <a:t>CNC</a:t>
            </a:r>
            <a:r>
              <a:rPr lang="zh-CN" altLang="en-US" sz="1200" dirty="0">
                <a:solidFill>
                  <a:schemeClr val="bg1"/>
                </a:solidFill>
                <a:latin typeface="+mn-ea"/>
                <a:ea typeface="+mn-ea"/>
                <a:cs typeface="+mn-ea"/>
                <a:sym typeface="+mn-lt"/>
              </a:rPr>
              <a:t>之间实现加工指令的传输和中转</a:t>
            </a:r>
            <a:endParaRPr lang="zh-CN" altLang="en-US" sz="1200" dirty="0">
              <a:solidFill>
                <a:schemeClr val="bg1"/>
              </a:solidFill>
              <a:latin typeface="+mn-ea"/>
              <a:ea typeface="+mn-ea"/>
              <a:cs typeface="+mn-ea"/>
              <a:sym typeface="+mn-lt"/>
            </a:endParaRPr>
          </a:p>
          <a:p>
            <a:pPr>
              <a:lnSpc>
                <a:spcPct val="130000"/>
              </a:lnSpc>
            </a:pPr>
            <a:r>
              <a:rPr lang="en-US" altLang="zh-CN" sz="1600" b="1" dirty="0">
                <a:solidFill>
                  <a:srgbClr val="4CD1D7"/>
                </a:solidFill>
                <a:cs typeface="+mn-ea"/>
                <a:sym typeface="+mn-lt"/>
              </a:rPr>
              <a:t>· </a:t>
            </a:r>
            <a:r>
              <a:rPr lang="zh-CN" altLang="en-US" sz="1600" b="1" dirty="0">
                <a:solidFill>
                  <a:srgbClr val="4CD1D7"/>
                </a:solidFill>
                <a:latin typeface="+mn-lt"/>
                <a:ea typeface="+mn-ea"/>
                <a:cs typeface="+mn-ea"/>
                <a:sym typeface="+mn-lt"/>
              </a:rPr>
              <a:t>位置定位</a:t>
            </a:r>
            <a:endParaRPr lang="en-US" altLang="zh-CN" sz="1600" b="1" dirty="0">
              <a:solidFill>
                <a:srgbClr val="4CD1D7"/>
              </a:solidFill>
              <a:latin typeface="+mn-lt"/>
              <a:ea typeface="+mn-ea"/>
              <a:cs typeface="+mn-ea"/>
              <a:sym typeface="+mn-lt"/>
            </a:endParaRPr>
          </a:p>
          <a:p>
            <a:pPr>
              <a:lnSpc>
                <a:spcPct val="130000"/>
              </a:lnSpc>
            </a:pPr>
            <a:r>
              <a:rPr lang="zh-CN" altLang="en-US" sz="1200" dirty="0">
                <a:solidFill>
                  <a:schemeClr val="bg1"/>
                </a:solidFill>
                <a:latin typeface="+mn-ea"/>
                <a:ea typeface="+mn-ea"/>
                <a:cs typeface="+mn-ea"/>
                <a:sym typeface="+mn-lt"/>
              </a:rPr>
              <a:t>通过基站定位，实现数控机床的位置追踪和图形化显示</a:t>
            </a:r>
            <a:endParaRPr lang="zh-CN" altLang="en-US" sz="1200" dirty="0">
              <a:solidFill>
                <a:schemeClr val="bg1"/>
              </a:solidFill>
              <a:latin typeface="+mn-ea"/>
              <a:ea typeface="+mn-ea"/>
              <a:cs typeface="+mn-ea"/>
              <a:sym typeface="+mn-lt"/>
            </a:endParaRPr>
          </a:p>
        </p:txBody>
      </p:sp>
      <p:sp>
        <p:nvSpPr>
          <p:cNvPr id="6" name="PA-文本框 5"/>
          <p:cNvSpPr txBox="1"/>
          <p:nvPr>
            <p:custDataLst>
              <p:tags r:id="rId4"/>
            </p:custDataLst>
          </p:nvPr>
        </p:nvSpPr>
        <p:spPr>
          <a:xfrm>
            <a:off x="664816" y="449625"/>
            <a:ext cx="10855672"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某知名品牌数控机床的远程智能监控、资产追踪和预测性维护</a:t>
            </a:r>
            <a:endParaRPr lang="zh-CN" altLang="en-US" sz="2400" b="1" dirty="0">
              <a:solidFill>
                <a:srgbClr val="FFC000"/>
              </a:solidFill>
              <a:latin typeface="+mn-lt"/>
              <a:ea typeface="+mn-ea"/>
              <a:cs typeface="+mn-ea"/>
              <a:sym typeface="+mn-lt"/>
            </a:endParaRPr>
          </a:p>
        </p:txBody>
      </p:sp>
      <p:sp>
        <p:nvSpPr>
          <p:cNvPr id="7" name="PA-文本框 6"/>
          <p:cNvSpPr txBox="1"/>
          <p:nvPr>
            <p:custDataLst>
              <p:tags r:id="rId5"/>
            </p:custDataLst>
          </p:nvPr>
        </p:nvSpPr>
        <p:spPr>
          <a:xfrm>
            <a:off x="669926" y="1336555"/>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解决方案</a:t>
            </a:r>
            <a:endParaRPr lang="zh-CN" altLang="en-US" b="1" dirty="0">
              <a:solidFill>
                <a:srgbClr val="4CD1D7"/>
              </a:solidFill>
              <a:latin typeface="+mn-lt"/>
              <a:ea typeface="+mn-ea"/>
              <a:cs typeface="+mn-ea"/>
              <a:sym typeface="+mn-lt"/>
            </a:endParaRPr>
          </a:p>
        </p:txBody>
      </p:sp>
      <p:cxnSp>
        <p:nvCxnSpPr>
          <p:cNvPr id="8" name="PA-直接连接符 7"/>
          <p:cNvCxnSpPr/>
          <p:nvPr>
            <p:custDataLst>
              <p:tags r:id="rId6"/>
            </p:custDataLst>
          </p:nvPr>
        </p:nvCxnSpPr>
        <p:spPr>
          <a:xfrm>
            <a:off x="1772286" y="1536637"/>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8672" y="3133611"/>
            <a:ext cx="2353877" cy="1444370"/>
          </a:xfrm>
          <a:prstGeom prst="rect">
            <a:avLst/>
          </a:prstGeom>
          <a:noFill/>
        </p:spPr>
        <p:txBody>
          <a:bodyPr wrap="square" rtlCol="0" anchor="t">
            <a:spAutoFit/>
          </a:bodyPr>
          <a:lstStyle/>
          <a:p>
            <a:pPr algn="just">
              <a:lnSpc>
                <a:spcPct val="150000"/>
              </a:lnSpc>
            </a:pPr>
            <a:r>
              <a:rPr lang="zh-CN" altLang="en-US" sz="1200" dirty="0">
                <a:solidFill>
                  <a:schemeClr val="bg1"/>
                </a:solidFill>
                <a:latin typeface="+mn-lt"/>
                <a:ea typeface="+mn-ea"/>
                <a:cs typeface="+mn-ea"/>
                <a:sym typeface="+mn-lt"/>
              </a:rPr>
              <a:t>采用开放式系统架构，可支持第三方应用平台的</a:t>
            </a:r>
            <a:r>
              <a:rPr lang="en-US" altLang="zh-CN" sz="1200" dirty="0">
                <a:solidFill>
                  <a:schemeClr val="bg1"/>
                </a:solidFill>
                <a:latin typeface="+mn-lt"/>
                <a:ea typeface="+mn-ea"/>
                <a:cs typeface="+mn-ea"/>
                <a:sym typeface="+mn-lt"/>
              </a:rPr>
              <a:t>SDK</a:t>
            </a:r>
            <a:r>
              <a:rPr lang="zh-CN" altLang="en-US" sz="1200" dirty="0">
                <a:solidFill>
                  <a:schemeClr val="bg1"/>
                </a:solidFill>
                <a:latin typeface="+mn-lt"/>
                <a:ea typeface="+mn-ea"/>
                <a:cs typeface="+mn-ea"/>
                <a:sym typeface="+mn-lt"/>
              </a:rPr>
              <a:t>，同时支持</a:t>
            </a:r>
            <a:r>
              <a:rPr lang="en-US" altLang="zh-CN" sz="1200" dirty="0">
                <a:solidFill>
                  <a:schemeClr val="bg1"/>
                </a:solidFill>
                <a:latin typeface="+mn-lt"/>
                <a:ea typeface="+mn-ea"/>
                <a:cs typeface="+mn-ea"/>
                <a:sym typeface="+mn-lt"/>
              </a:rPr>
              <a:t>C</a:t>
            </a:r>
            <a:r>
              <a:rPr lang="zh-CN" altLang="en-US" sz="1200" dirty="0">
                <a:solidFill>
                  <a:schemeClr val="bg1"/>
                </a:solidFill>
                <a:latin typeface="+mn-lt"/>
                <a:ea typeface="+mn-ea"/>
                <a:cs typeface="+mn-ea"/>
                <a:sym typeface="+mn-lt"/>
              </a:rPr>
              <a:t>和</a:t>
            </a:r>
            <a:r>
              <a:rPr lang="en-US" altLang="zh-CN" sz="1200" dirty="0">
                <a:solidFill>
                  <a:schemeClr val="bg1"/>
                </a:solidFill>
                <a:latin typeface="+mn-lt"/>
                <a:ea typeface="+mn-ea"/>
                <a:cs typeface="+mn-ea"/>
                <a:sym typeface="+mn-lt"/>
              </a:rPr>
              <a:t>Python</a:t>
            </a:r>
            <a:r>
              <a:rPr lang="zh-CN" altLang="en-US" sz="1200" dirty="0">
                <a:solidFill>
                  <a:schemeClr val="bg1"/>
                </a:solidFill>
                <a:latin typeface="+mn-lt"/>
                <a:ea typeface="+mn-ea"/>
                <a:cs typeface="+mn-ea"/>
                <a:sym typeface="+mn-lt"/>
              </a:rPr>
              <a:t>二次开发环境，客户可自定义数据处理模型，实现对设备的预测性维护等不同应用。</a:t>
            </a:r>
            <a:endParaRPr lang="zh-CN" altLang="en-US" sz="2000" dirty="0">
              <a:solidFill>
                <a:schemeClr val="bg1"/>
              </a:solidFill>
              <a:latin typeface="+mn-lt"/>
              <a:ea typeface="+mn-ea"/>
              <a:cs typeface="+mn-ea"/>
              <a:sym typeface="+mn-lt"/>
            </a:endParaRPr>
          </a:p>
        </p:txBody>
      </p:sp>
      <p:sp>
        <p:nvSpPr>
          <p:cNvPr id="7" name="文本框 6"/>
          <p:cNvSpPr txBox="1"/>
          <p:nvPr/>
        </p:nvSpPr>
        <p:spPr>
          <a:xfrm>
            <a:off x="675005" y="447675"/>
            <a:ext cx="9301480" cy="64008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某知名品牌数控机床的远程智能监控、资产追踪和预测性维护</a:t>
            </a:r>
            <a:endParaRPr lang="zh-CN" altLang="en-US" sz="2400" b="1" dirty="0">
              <a:solidFill>
                <a:srgbClr val="FFC000"/>
              </a:solidFill>
              <a:latin typeface="+mn-lt"/>
              <a:ea typeface="+mn-ea"/>
              <a:cs typeface="+mn-ea"/>
              <a:sym typeface="+mn-lt"/>
            </a:endParaRPr>
          </a:p>
        </p:txBody>
      </p:sp>
      <p:sp>
        <p:nvSpPr>
          <p:cNvPr id="10" name="PA-文本框 6"/>
          <p:cNvSpPr txBox="1"/>
          <p:nvPr>
            <p:custDataLst>
              <p:tags r:id="rId1"/>
            </p:custDataLst>
          </p:nvPr>
        </p:nvSpPr>
        <p:spPr>
          <a:xfrm>
            <a:off x="695001" y="1911729"/>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方案优势</a:t>
            </a:r>
            <a:endParaRPr lang="zh-CN" altLang="en-US" b="1" dirty="0">
              <a:solidFill>
                <a:srgbClr val="4CD1D7"/>
              </a:solidFill>
              <a:latin typeface="+mn-lt"/>
              <a:ea typeface="+mn-ea"/>
              <a:cs typeface="+mn-ea"/>
              <a:sym typeface="+mn-lt"/>
            </a:endParaRPr>
          </a:p>
        </p:txBody>
      </p:sp>
      <p:cxnSp>
        <p:nvCxnSpPr>
          <p:cNvPr id="11" name="PA-直接连接符 7"/>
          <p:cNvCxnSpPr/>
          <p:nvPr>
            <p:custDataLst>
              <p:tags r:id="rId2"/>
            </p:custDataLst>
          </p:nvPr>
        </p:nvCxnSpPr>
        <p:spPr>
          <a:xfrm>
            <a:off x="1814830" y="2077085"/>
            <a:ext cx="5051425" cy="1968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335081" y="3133611"/>
            <a:ext cx="2287077" cy="1801006"/>
          </a:xfrm>
          <a:prstGeom prst="rect">
            <a:avLst/>
          </a:prstGeom>
          <a:noFill/>
        </p:spPr>
        <p:txBody>
          <a:bodyPr wrap="square" rtlCol="0" anchor="t">
            <a:spAutoFit/>
          </a:bodyPr>
          <a:lstStyle/>
          <a:p>
            <a:pPr algn="just">
              <a:lnSpc>
                <a:spcPct val="150000"/>
              </a:lnSpc>
            </a:pPr>
            <a:r>
              <a:rPr lang="zh-CN" altLang="en-US" sz="1200" dirty="0">
                <a:solidFill>
                  <a:schemeClr val="bg1"/>
                </a:solidFill>
                <a:latin typeface="+mn-lt"/>
                <a:ea typeface="+mn-ea"/>
                <a:cs typeface="+mn-ea"/>
                <a:sym typeface="+mn-lt"/>
              </a:rPr>
              <a:t>将部署在各地现场的数控机床接入到设备管理平台，对设备的运行状态进行采集、处理、存储和转发，对设备的位置进行定位和显示。</a:t>
            </a:r>
            <a:endParaRPr lang="zh-CN" altLang="en-US" sz="1200" dirty="0">
              <a:solidFill>
                <a:schemeClr val="bg1"/>
              </a:solidFill>
              <a:latin typeface="+mn-lt"/>
              <a:ea typeface="+mn-ea"/>
              <a:cs typeface="+mn-ea"/>
              <a:sym typeface="+mn-lt"/>
            </a:endParaRPr>
          </a:p>
          <a:p>
            <a:pPr algn="just">
              <a:lnSpc>
                <a:spcPct val="150000"/>
              </a:lnSpc>
            </a:pPr>
            <a:endParaRPr lang="zh-CN" altLang="en-US" sz="1600" dirty="0">
              <a:solidFill>
                <a:schemeClr val="bg1"/>
              </a:solidFill>
              <a:latin typeface="+mn-lt"/>
              <a:ea typeface="+mn-ea"/>
              <a:cs typeface="+mn-ea"/>
              <a:sym typeface="+mn-lt"/>
            </a:endParaRPr>
          </a:p>
        </p:txBody>
      </p:sp>
      <p:sp>
        <p:nvSpPr>
          <p:cNvPr id="13" name="文本框 12"/>
          <p:cNvSpPr txBox="1"/>
          <p:nvPr/>
        </p:nvSpPr>
        <p:spPr>
          <a:xfrm>
            <a:off x="8131961" y="3133611"/>
            <a:ext cx="2287076" cy="2062103"/>
          </a:xfrm>
          <a:prstGeom prst="rect">
            <a:avLst/>
          </a:prstGeom>
          <a:noFill/>
        </p:spPr>
        <p:txBody>
          <a:bodyPr wrap="square" rtlCol="0" anchor="t">
            <a:spAutoFit/>
          </a:bodyPr>
          <a:lstStyle/>
          <a:p>
            <a:pPr algn="just">
              <a:lnSpc>
                <a:spcPct val="150000"/>
              </a:lnSpc>
            </a:pPr>
            <a:r>
              <a:rPr lang="zh-CN" altLang="en-US" sz="1200" dirty="0">
                <a:solidFill>
                  <a:schemeClr val="bg1"/>
                </a:solidFill>
                <a:latin typeface="+mn-lt"/>
                <a:ea typeface="+mn-ea"/>
                <a:cs typeface="+mn-ea"/>
                <a:sym typeface="+mn-lt"/>
              </a:rPr>
              <a:t>内置大容量内存和外置扩展接口，除存储所采集的数据之外还可存储数控机床加工程序，通过网络接入连接企业内网和服务器，可轻松实现加工指令的快速发放和更替。</a:t>
            </a:r>
            <a:endParaRPr lang="zh-CN" altLang="en-US" sz="1200" dirty="0">
              <a:solidFill>
                <a:schemeClr val="bg1"/>
              </a:solidFill>
              <a:latin typeface="+mn-lt"/>
              <a:ea typeface="+mn-ea"/>
              <a:cs typeface="+mn-ea"/>
              <a:sym typeface="+mn-lt"/>
            </a:endParaRPr>
          </a:p>
          <a:p>
            <a:endParaRPr lang="zh-CN" altLang="en-US" sz="2000" dirty="0">
              <a:solidFill>
                <a:schemeClr val="bg1"/>
              </a:solidFill>
              <a:latin typeface="+mn-lt"/>
              <a:ea typeface="+mn-ea"/>
              <a:cs typeface="+mn-ea"/>
              <a:sym typeface="+mn-lt"/>
            </a:endParaRPr>
          </a:p>
        </p:txBody>
      </p:sp>
      <p:sp>
        <p:nvSpPr>
          <p:cNvPr id="166" name="文本框 165"/>
          <p:cNvSpPr txBox="1"/>
          <p:nvPr/>
        </p:nvSpPr>
        <p:spPr>
          <a:xfrm>
            <a:off x="695001" y="2548945"/>
            <a:ext cx="639919" cy="584775"/>
          </a:xfrm>
          <a:prstGeom prst="rect">
            <a:avLst/>
          </a:prstGeom>
          <a:noFill/>
        </p:spPr>
        <p:txBody>
          <a:bodyPr wrap="none" rtlCol="0">
            <a:spAutoFit/>
          </a:bodyPr>
          <a:lstStyle/>
          <a:p>
            <a:r>
              <a:rPr lang="en-US" altLang="zh-CN" sz="3200" b="1" dirty="0">
                <a:solidFill>
                  <a:srgbClr val="4CD1D7"/>
                </a:solidFill>
              </a:rPr>
              <a:t>01</a:t>
            </a:r>
            <a:endParaRPr lang="zh-CN" altLang="en-US" sz="3200" b="1" dirty="0">
              <a:solidFill>
                <a:srgbClr val="4CD1D7"/>
              </a:solidFill>
            </a:endParaRPr>
          </a:p>
        </p:txBody>
      </p:sp>
      <p:cxnSp>
        <p:nvCxnSpPr>
          <p:cNvPr id="167" name="PA-直接连接符 7"/>
          <p:cNvCxnSpPr/>
          <p:nvPr>
            <p:custDataLst>
              <p:tags r:id="rId3"/>
            </p:custDataLst>
          </p:nvPr>
        </p:nvCxnSpPr>
        <p:spPr>
          <a:xfrm>
            <a:off x="1440365" y="3135570"/>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68" name="文本框 167"/>
          <p:cNvSpPr txBox="1"/>
          <p:nvPr/>
        </p:nvSpPr>
        <p:spPr>
          <a:xfrm>
            <a:off x="4192208" y="2537461"/>
            <a:ext cx="639919" cy="584775"/>
          </a:xfrm>
          <a:prstGeom prst="rect">
            <a:avLst/>
          </a:prstGeom>
          <a:noFill/>
        </p:spPr>
        <p:txBody>
          <a:bodyPr wrap="none" rtlCol="0">
            <a:spAutoFit/>
          </a:bodyPr>
          <a:lstStyle/>
          <a:p>
            <a:r>
              <a:rPr lang="en-US" altLang="zh-CN" sz="3200" b="1" dirty="0">
                <a:solidFill>
                  <a:srgbClr val="4CD1D7"/>
                </a:solidFill>
              </a:rPr>
              <a:t>02</a:t>
            </a:r>
            <a:endParaRPr lang="zh-CN" altLang="en-US" sz="3200" b="1" dirty="0">
              <a:solidFill>
                <a:srgbClr val="4CD1D7"/>
              </a:solidFill>
            </a:endParaRPr>
          </a:p>
        </p:txBody>
      </p:sp>
      <p:cxnSp>
        <p:nvCxnSpPr>
          <p:cNvPr id="169" name="PA-直接连接符 7"/>
          <p:cNvCxnSpPr/>
          <p:nvPr>
            <p:custDataLst>
              <p:tags r:id="rId4"/>
            </p:custDataLst>
          </p:nvPr>
        </p:nvCxnSpPr>
        <p:spPr>
          <a:xfrm>
            <a:off x="4832162" y="3133611"/>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0" name="文本框 169"/>
          <p:cNvSpPr txBox="1"/>
          <p:nvPr/>
        </p:nvSpPr>
        <p:spPr>
          <a:xfrm>
            <a:off x="7585586" y="2550795"/>
            <a:ext cx="639919" cy="584775"/>
          </a:xfrm>
          <a:prstGeom prst="rect">
            <a:avLst/>
          </a:prstGeom>
          <a:noFill/>
        </p:spPr>
        <p:txBody>
          <a:bodyPr wrap="none" rtlCol="0">
            <a:spAutoFit/>
          </a:bodyPr>
          <a:lstStyle/>
          <a:p>
            <a:r>
              <a:rPr lang="en-US" altLang="zh-CN" sz="3200" b="1" dirty="0">
                <a:solidFill>
                  <a:srgbClr val="4CD1D7"/>
                </a:solidFill>
              </a:rPr>
              <a:t>03</a:t>
            </a:r>
            <a:endParaRPr lang="zh-CN" altLang="en-US" sz="3200" b="1" dirty="0">
              <a:solidFill>
                <a:srgbClr val="4CD1D7"/>
              </a:solidFill>
            </a:endParaRPr>
          </a:p>
        </p:txBody>
      </p:sp>
      <p:cxnSp>
        <p:nvCxnSpPr>
          <p:cNvPr id="171" name="PA-直接连接符 7"/>
          <p:cNvCxnSpPr/>
          <p:nvPr>
            <p:custDataLst>
              <p:tags r:id="rId5"/>
            </p:custDataLst>
          </p:nvPr>
        </p:nvCxnSpPr>
        <p:spPr>
          <a:xfrm>
            <a:off x="8225540" y="3133610"/>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334770" y="2647950"/>
            <a:ext cx="2540000" cy="596265"/>
          </a:xfrm>
          <a:prstGeom prst="rect">
            <a:avLst/>
          </a:prstGeom>
          <a:noFill/>
        </p:spPr>
        <p:txBody>
          <a:bodyPr wrap="square" rtlCol="0" anchor="t">
            <a:spAutoFit/>
          </a:bodyPr>
          <a:p>
            <a:r>
              <a:rPr lang="zh-CN" altLang="en-US" sz="1600" b="1">
                <a:solidFill>
                  <a:schemeClr val="bg1"/>
                </a:solidFill>
                <a:latin typeface="+mn-ea"/>
                <a:ea typeface="+mn-ea"/>
              </a:rPr>
              <a:t>数控机床运⾏状态和设备分布位置的实时监控</a:t>
            </a:r>
            <a:endParaRPr lang="zh-CN" altLang="en-US" sz="1600" b="1">
              <a:solidFill>
                <a:schemeClr val="bg1"/>
              </a:solidFill>
              <a:latin typeface="+mn-ea"/>
              <a:ea typeface="+mn-ea"/>
            </a:endParaRPr>
          </a:p>
        </p:txBody>
      </p:sp>
      <p:sp>
        <p:nvSpPr>
          <p:cNvPr id="3" name="文本框 2"/>
          <p:cNvSpPr txBox="1"/>
          <p:nvPr/>
        </p:nvSpPr>
        <p:spPr>
          <a:xfrm>
            <a:off x="4748530" y="2647950"/>
            <a:ext cx="2540000" cy="352425"/>
          </a:xfrm>
          <a:prstGeom prst="rect">
            <a:avLst/>
          </a:prstGeom>
          <a:noFill/>
        </p:spPr>
        <p:txBody>
          <a:bodyPr wrap="square" rtlCol="0" anchor="t">
            <a:spAutoFit/>
          </a:bodyPr>
          <a:p>
            <a:r>
              <a:rPr lang="zh-CN" altLang="en-US" sz="1600" b="1">
                <a:solidFill>
                  <a:schemeClr val="bg1"/>
                </a:solidFill>
                <a:latin typeface="+mj-ea"/>
                <a:ea typeface="+mj-ea"/>
              </a:rPr>
              <a:t>设备故障预测性维护</a:t>
            </a:r>
            <a:endParaRPr lang="zh-CN" altLang="en-US" sz="1600" b="1">
              <a:solidFill>
                <a:schemeClr val="bg1"/>
              </a:solidFill>
              <a:latin typeface="+mj-ea"/>
              <a:ea typeface="+mj-ea"/>
            </a:endParaRPr>
          </a:p>
        </p:txBody>
      </p:sp>
      <p:sp>
        <p:nvSpPr>
          <p:cNvPr id="4" name="文本框 3"/>
          <p:cNvSpPr txBox="1"/>
          <p:nvPr/>
        </p:nvSpPr>
        <p:spPr>
          <a:xfrm>
            <a:off x="8225790" y="2526030"/>
            <a:ext cx="2193290" cy="596265"/>
          </a:xfrm>
          <a:prstGeom prst="rect">
            <a:avLst/>
          </a:prstGeom>
          <a:noFill/>
        </p:spPr>
        <p:txBody>
          <a:bodyPr wrap="square" rtlCol="0" anchor="t">
            <a:spAutoFit/>
          </a:bodyPr>
          <a:p>
            <a:r>
              <a:rPr lang="zh-CN" altLang="en-US" sz="1600" b="1">
                <a:solidFill>
                  <a:schemeClr val="bg1"/>
                </a:solidFill>
                <a:latin typeface="+mj-ea"/>
                <a:ea typeface="+mj-ea"/>
              </a:rPr>
              <a:t>可实现.容量扩容、数据存储、数据转发</a:t>
            </a:r>
            <a:endParaRPr lang="zh-CN" altLang="en-US" sz="1600" b="1">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78454" y="1411143"/>
            <a:ext cx="7592060" cy="2369880"/>
          </a:xfrm>
          <a:prstGeom prst="rect">
            <a:avLst/>
          </a:prstGeom>
          <a:noFill/>
        </p:spPr>
        <p:txBody>
          <a:bodyPr wrap="square" rtlCol="0">
            <a:spAutoFit/>
          </a:bodyPr>
          <a:lstStyle/>
          <a:p>
            <a:pPr>
              <a:lnSpc>
                <a:spcPct val="150000"/>
              </a:lnSpc>
            </a:pPr>
            <a:r>
              <a:rPr lang="zh-CN" altLang="en-US" sz="3200" b="1" dirty="0">
                <a:solidFill>
                  <a:schemeClr val="bg1"/>
                </a:solidFill>
                <a:latin typeface="+mn-lt"/>
                <a:ea typeface="+mn-ea"/>
                <a:cs typeface="+mn-ea"/>
                <a:sym typeface="+mn-lt"/>
              </a:rPr>
              <a:t>成功案例</a:t>
            </a:r>
            <a:r>
              <a:rPr lang="en-US" altLang="zh-CN" sz="3200" b="1" dirty="0">
                <a:solidFill>
                  <a:schemeClr val="bg1"/>
                </a:solidFill>
                <a:latin typeface="+mn-lt"/>
                <a:ea typeface="+mn-ea"/>
                <a:cs typeface="+mn-ea"/>
                <a:sym typeface="+mn-lt"/>
              </a:rPr>
              <a:t>3</a:t>
            </a:r>
            <a:endParaRPr lang="en-US" altLang="zh-CN" sz="3200" b="1" dirty="0">
              <a:solidFill>
                <a:schemeClr val="bg1"/>
              </a:solidFill>
              <a:latin typeface="+mn-lt"/>
              <a:ea typeface="+mn-ea"/>
              <a:cs typeface="+mn-ea"/>
              <a:sym typeface="+mn-lt"/>
            </a:endParaRPr>
          </a:p>
          <a:p>
            <a:pPr>
              <a:lnSpc>
                <a:spcPct val="150000"/>
              </a:lnSpc>
            </a:pPr>
            <a:endParaRPr lang="en-US" altLang="zh-CN" sz="3200" b="1" dirty="0">
              <a:solidFill>
                <a:schemeClr val="bg1"/>
              </a:solidFill>
              <a:latin typeface="+mn-lt"/>
              <a:ea typeface="+mn-ea"/>
              <a:cs typeface="+mn-ea"/>
              <a:sym typeface="+mn-lt"/>
            </a:endParaRPr>
          </a:p>
          <a:p>
            <a:r>
              <a:rPr lang="zh-CN" altLang="en-US" sz="2000" b="1" dirty="0">
                <a:solidFill>
                  <a:schemeClr val="bg1"/>
                </a:solidFill>
                <a:latin typeface="+mn-lt"/>
                <a:ea typeface="+mn-ea"/>
                <a:cs typeface="+mn-ea"/>
                <a:sym typeface="+mn-lt"/>
              </a:rPr>
              <a:t>国产工业机器人</a:t>
            </a:r>
            <a:r>
              <a:rPr lang="en-US" altLang="zh-CN" sz="2000" b="1" dirty="0">
                <a:solidFill>
                  <a:schemeClr val="bg1"/>
                </a:solidFill>
                <a:latin typeface="+mn-lt"/>
                <a:ea typeface="+mn-ea"/>
                <a:cs typeface="+mn-ea"/>
                <a:sym typeface="+mn-lt"/>
              </a:rPr>
              <a:t>“</a:t>
            </a:r>
            <a:r>
              <a:rPr lang="zh-CN" altLang="en-US" sz="2000" b="1" dirty="0">
                <a:solidFill>
                  <a:schemeClr val="bg1"/>
                </a:solidFill>
                <a:latin typeface="+mn-lt"/>
                <a:ea typeface="+mn-ea"/>
                <a:cs typeface="+mn-ea"/>
                <a:sym typeface="+mn-lt"/>
              </a:rPr>
              <a:t>四小龙</a:t>
            </a:r>
            <a:r>
              <a:rPr lang="en-US" altLang="zh-CN" sz="2000" b="1" dirty="0">
                <a:solidFill>
                  <a:schemeClr val="bg1"/>
                </a:solidFill>
                <a:latin typeface="+mn-lt"/>
                <a:ea typeface="+mn-ea"/>
                <a:cs typeface="+mn-ea"/>
                <a:sym typeface="+mn-lt"/>
              </a:rPr>
              <a:t>”</a:t>
            </a:r>
            <a:r>
              <a:rPr lang="zh-CN" altLang="en-US" sz="2000" b="1" dirty="0">
                <a:solidFill>
                  <a:schemeClr val="bg1"/>
                </a:solidFill>
                <a:latin typeface="+mn-lt"/>
                <a:ea typeface="+mn-ea"/>
                <a:cs typeface="+mn-ea"/>
                <a:sym typeface="+mn-lt"/>
              </a:rPr>
              <a:t>之一的</a:t>
            </a:r>
            <a:endParaRPr lang="en-US" altLang="zh-CN" sz="2000" b="1" dirty="0">
              <a:solidFill>
                <a:schemeClr val="bg1"/>
              </a:solidFill>
              <a:latin typeface="+mn-lt"/>
              <a:ea typeface="+mn-ea"/>
              <a:cs typeface="+mn-ea"/>
              <a:sym typeface="+mn-lt"/>
            </a:endParaRPr>
          </a:p>
          <a:p>
            <a:r>
              <a:rPr lang="zh-CN" altLang="en-US" sz="3200" b="1" dirty="0">
                <a:solidFill>
                  <a:srgbClr val="4CD1D7"/>
                </a:solidFill>
                <a:latin typeface="+mn-lt"/>
                <a:ea typeface="+mn-ea"/>
                <a:cs typeface="+mn-ea"/>
                <a:sym typeface="+mn-lt"/>
              </a:rPr>
              <a:t>远程智能运维方案</a:t>
            </a:r>
            <a:endParaRPr lang="zh-CN" altLang="en-US" sz="3200" b="1" dirty="0">
              <a:solidFill>
                <a:srgbClr val="4CD1D7"/>
              </a:solidFill>
              <a:latin typeface="+mn-lt"/>
              <a:ea typeface="+mn-ea"/>
              <a:cs typeface="+mn-ea"/>
              <a:sym typeface="+mn-lt"/>
            </a:endParaRPr>
          </a:p>
        </p:txBody>
      </p:sp>
      <p:sp>
        <p:nvSpPr>
          <p:cNvPr id="3" name="矩形 2"/>
          <p:cNvSpPr/>
          <p:nvPr/>
        </p:nvSpPr>
        <p:spPr>
          <a:xfrm>
            <a:off x="2299855" y="2722599"/>
            <a:ext cx="644236"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20061" y="499090"/>
            <a:ext cx="10855672"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国产工业机器人“四小龙”之一的远程智能运维方案</a:t>
            </a:r>
            <a:endParaRPr lang="zh-CN" altLang="en-US" sz="2400" b="1" dirty="0">
              <a:solidFill>
                <a:srgbClr val="FFC000"/>
              </a:solidFill>
              <a:latin typeface="+mn-lt"/>
              <a:ea typeface="+mn-ea"/>
              <a:cs typeface="+mn-ea"/>
              <a:sym typeface="+mn-lt"/>
            </a:endParaRPr>
          </a:p>
        </p:txBody>
      </p:sp>
      <p:sp>
        <p:nvSpPr>
          <p:cNvPr id="7" name="文本框 6"/>
          <p:cNvSpPr txBox="1"/>
          <p:nvPr/>
        </p:nvSpPr>
        <p:spPr>
          <a:xfrm>
            <a:off x="719801" y="1732933"/>
            <a:ext cx="6308930" cy="3001334"/>
          </a:xfrm>
          <a:prstGeom prst="rect">
            <a:avLst/>
          </a:prstGeom>
          <a:noFill/>
        </p:spPr>
        <p:txBody>
          <a:bodyPr wrap="square" rtlCol="0">
            <a:spAutoFit/>
          </a:bodyPr>
          <a:lstStyle/>
          <a:p>
            <a:pPr>
              <a:lnSpc>
                <a:spcPct val="150000"/>
              </a:lnSpc>
            </a:pPr>
            <a:r>
              <a:rPr lang="en-US" altLang="zh-CN" sz="1200" dirty="0">
                <a:solidFill>
                  <a:schemeClr val="bg1"/>
                </a:solidFill>
                <a:latin typeface="+mn-ea"/>
                <a:ea typeface="+mn-ea"/>
                <a:cs typeface="+mn-ea"/>
                <a:sym typeface="+mn-lt"/>
              </a:rPr>
              <a:t>1</a:t>
            </a:r>
            <a:r>
              <a:rPr lang="zh-CN" altLang="en-US" sz="1200" dirty="0">
                <a:solidFill>
                  <a:schemeClr val="bg1"/>
                </a:solidFill>
                <a:latin typeface="+mn-ea"/>
                <a:ea typeface="+mn-ea"/>
                <a:cs typeface="+mn-ea"/>
                <a:sym typeface="+mn-lt"/>
              </a:rPr>
              <a:t>、</a:t>
            </a:r>
            <a:r>
              <a:rPr lang="zh-CN" altLang="zh-CN" sz="1200" dirty="0">
                <a:solidFill>
                  <a:schemeClr val="bg1"/>
                </a:solidFill>
                <a:latin typeface="+mn-ea"/>
                <a:ea typeface="+mn-ea"/>
                <a:cs typeface="+mn-ea"/>
                <a:sym typeface="+mn-lt"/>
              </a:rPr>
              <a:t>该企业成立于</a:t>
            </a:r>
            <a:r>
              <a:rPr lang="en-US" altLang="zh-CN" sz="1200" dirty="0">
                <a:solidFill>
                  <a:schemeClr val="bg1"/>
                </a:solidFill>
                <a:latin typeface="+mn-ea"/>
                <a:ea typeface="+mn-ea"/>
                <a:cs typeface="+mn-ea"/>
                <a:sym typeface="+mn-lt"/>
              </a:rPr>
              <a:t>1993</a:t>
            </a:r>
            <a:r>
              <a:rPr lang="zh-CN" altLang="en-US" sz="1200" dirty="0">
                <a:solidFill>
                  <a:schemeClr val="bg1"/>
                </a:solidFill>
                <a:latin typeface="+mn-ea"/>
                <a:ea typeface="+mn-ea"/>
                <a:cs typeface="+mn-ea"/>
                <a:sym typeface="+mn-lt"/>
              </a:rPr>
              <a:t>年，最初以机床数控系统起家，其金属成形机床数控系统在中国市场占有率高达</a:t>
            </a:r>
            <a:r>
              <a:rPr lang="en-US" altLang="zh-CN" sz="1200" dirty="0">
                <a:solidFill>
                  <a:schemeClr val="bg1"/>
                </a:solidFill>
                <a:latin typeface="+mn-ea"/>
                <a:ea typeface="+mn-ea"/>
                <a:cs typeface="+mn-ea"/>
                <a:sym typeface="+mn-lt"/>
              </a:rPr>
              <a:t>88%</a:t>
            </a:r>
            <a:r>
              <a:rPr lang="zh-CN" altLang="en-US" sz="1200" dirty="0">
                <a:solidFill>
                  <a:schemeClr val="bg1"/>
                </a:solidFill>
                <a:latin typeface="+mn-ea"/>
                <a:ea typeface="+mn-ea"/>
                <a:cs typeface="+mn-ea"/>
                <a:sym typeface="+mn-lt"/>
              </a:rPr>
              <a:t>。从</a:t>
            </a:r>
            <a:r>
              <a:rPr lang="en-US" altLang="zh-CN" sz="1200" dirty="0">
                <a:solidFill>
                  <a:schemeClr val="bg1"/>
                </a:solidFill>
                <a:latin typeface="+mn-ea"/>
                <a:ea typeface="+mn-ea"/>
                <a:cs typeface="+mn-ea"/>
                <a:sym typeface="+mn-lt"/>
              </a:rPr>
              <a:t>2012</a:t>
            </a:r>
            <a:r>
              <a:rPr lang="zh-CN" altLang="en-US" sz="1200" dirty="0">
                <a:solidFill>
                  <a:schemeClr val="bg1"/>
                </a:solidFill>
                <a:latin typeface="+mn-ea"/>
                <a:ea typeface="+mn-ea"/>
                <a:cs typeface="+mn-ea"/>
                <a:sym typeface="+mn-lt"/>
              </a:rPr>
              <a:t>年开始进入工业机器人领域，其</a:t>
            </a:r>
            <a:r>
              <a:rPr lang="en-US" altLang="zh-CN" sz="1200" dirty="0">
                <a:solidFill>
                  <a:schemeClr val="bg1"/>
                </a:solidFill>
                <a:latin typeface="+mn-ea"/>
                <a:ea typeface="+mn-ea"/>
                <a:cs typeface="+mn-ea"/>
                <a:sym typeface="+mn-lt"/>
              </a:rPr>
              <a:t>80%</a:t>
            </a:r>
            <a:r>
              <a:rPr lang="zh-CN" altLang="en-US" sz="1200" dirty="0">
                <a:solidFill>
                  <a:schemeClr val="bg1"/>
                </a:solidFill>
                <a:latin typeface="+mn-ea"/>
                <a:ea typeface="+mn-ea"/>
                <a:cs typeface="+mn-ea"/>
                <a:sym typeface="+mn-lt"/>
              </a:rPr>
              <a:t>的机器人零部件都是自研自产，具有较强的技术开发和产品开发能力。</a:t>
            </a:r>
            <a:endParaRPr lang="en-US" altLang="zh-CN" sz="1200" dirty="0">
              <a:solidFill>
                <a:schemeClr val="bg1"/>
              </a:solidFill>
              <a:latin typeface="+mn-ea"/>
              <a:ea typeface="+mn-ea"/>
              <a:cs typeface="+mn-ea"/>
              <a:sym typeface="+mn-lt"/>
            </a:endParaRPr>
          </a:p>
          <a:p>
            <a:pPr>
              <a:lnSpc>
                <a:spcPct val="150000"/>
              </a:lnSpc>
            </a:pPr>
            <a:r>
              <a:rPr lang="en-US" altLang="zh-CN" sz="1200" dirty="0">
                <a:solidFill>
                  <a:schemeClr val="bg1"/>
                </a:solidFill>
                <a:latin typeface="+mn-ea"/>
                <a:ea typeface="+mn-ea"/>
                <a:cs typeface="+mn-ea"/>
                <a:sym typeface="+mn-lt"/>
              </a:rPr>
              <a:t>2</a:t>
            </a:r>
            <a:r>
              <a:rPr lang="zh-CN" altLang="en-US" sz="1200" dirty="0">
                <a:solidFill>
                  <a:schemeClr val="bg1"/>
                </a:solidFill>
                <a:latin typeface="+mn-ea"/>
                <a:ea typeface="+mn-ea"/>
                <a:cs typeface="+mn-ea"/>
                <a:sym typeface="+mn-lt"/>
              </a:rPr>
              <a:t>、</a:t>
            </a:r>
            <a:r>
              <a:rPr lang="zh-CN" altLang="zh-CN" sz="1200" dirty="0">
                <a:solidFill>
                  <a:schemeClr val="bg1"/>
                </a:solidFill>
                <a:latin typeface="+mn-ea"/>
                <a:ea typeface="+mn-ea"/>
                <a:cs typeface="+mn-ea"/>
                <a:sym typeface="+mn-lt"/>
              </a:rPr>
              <a:t>工业机器人机构复杂、维护成本高，对其客户的技术人员能力提出了很高的要求。因此对于该企业来说，降低客户设备维护难度，实现设备的远程智能运维，能够有效节省人力和物力，增强市场竞争力。</a:t>
            </a:r>
            <a:endParaRPr lang="zh-CN" altLang="zh-CN" sz="1200" dirty="0">
              <a:solidFill>
                <a:schemeClr val="bg1"/>
              </a:solidFill>
              <a:latin typeface="+mn-ea"/>
              <a:ea typeface="+mn-ea"/>
              <a:cs typeface="+mn-ea"/>
              <a:sym typeface="+mn-lt"/>
            </a:endParaRPr>
          </a:p>
          <a:p>
            <a:pPr>
              <a:lnSpc>
                <a:spcPct val="150000"/>
              </a:lnSpc>
            </a:pPr>
            <a:r>
              <a:rPr lang="en-US" altLang="zh-CN" sz="1200" dirty="0">
                <a:solidFill>
                  <a:schemeClr val="bg1"/>
                </a:solidFill>
                <a:latin typeface="+mn-ea"/>
                <a:ea typeface="+mn-ea"/>
                <a:cs typeface="+mn-ea"/>
                <a:sym typeface="+mn-lt"/>
              </a:rPr>
              <a:t>3</a:t>
            </a:r>
            <a:r>
              <a:rPr lang="zh-CN" altLang="en-US" sz="1200" dirty="0">
                <a:solidFill>
                  <a:schemeClr val="bg1"/>
                </a:solidFill>
                <a:latin typeface="+mn-ea"/>
                <a:ea typeface="+mn-ea"/>
                <a:cs typeface="+mn-ea"/>
                <a:sym typeface="+mn-lt"/>
              </a:rPr>
              <a:t>、</a:t>
            </a:r>
            <a:r>
              <a:rPr lang="zh-CN" altLang="zh-CN" sz="1200" dirty="0">
                <a:solidFill>
                  <a:schemeClr val="bg1"/>
                </a:solidFill>
                <a:latin typeface="+mn-ea"/>
                <a:ea typeface="+mn-ea"/>
                <a:cs typeface="+mn-ea"/>
                <a:sym typeface="+mn-lt"/>
              </a:rPr>
              <a:t>工业机器人市场需求波动较大，淡旺季明显。需要更加准确的了解已售出的数控机床开工状态和地域分布，以便精准的制定未来生产计划和销售策略。</a:t>
            </a:r>
            <a:endParaRPr lang="zh-CN" altLang="zh-CN" sz="1200" dirty="0">
              <a:solidFill>
                <a:schemeClr val="bg1"/>
              </a:solidFill>
              <a:latin typeface="+mn-ea"/>
              <a:ea typeface="+mn-ea"/>
              <a:cs typeface="+mn-ea"/>
              <a:sym typeface="+mn-lt"/>
            </a:endParaRPr>
          </a:p>
          <a:p>
            <a:pPr>
              <a:lnSpc>
                <a:spcPct val="150000"/>
              </a:lnSpc>
            </a:pPr>
            <a:endParaRPr lang="zh-CN" altLang="en-US" sz="1600" dirty="0">
              <a:latin typeface="+mn-lt"/>
              <a:ea typeface="+mn-ea"/>
              <a:cs typeface="+mn-ea"/>
              <a:sym typeface="+mn-lt"/>
            </a:endParaRPr>
          </a:p>
          <a:p>
            <a:pPr>
              <a:lnSpc>
                <a:spcPct val="150000"/>
              </a:lnSpc>
            </a:pPr>
            <a:endParaRPr lang="zh-CN" altLang="en-US" sz="1600" dirty="0">
              <a:latin typeface="+mn-lt"/>
              <a:ea typeface="+mn-ea"/>
              <a:cs typeface="+mn-ea"/>
              <a:sym typeface="+mn-lt"/>
            </a:endParaRPr>
          </a:p>
        </p:txBody>
      </p:sp>
      <p:sp>
        <p:nvSpPr>
          <p:cNvPr id="8" name="文本框 7"/>
          <p:cNvSpPr txBox="1"/>
          <p:nvPr/>
        </p:nvSpPr>
        <p:spPr>
          <a:xfrm>
            <a:off x="719802" y="4734267"/>
            <a:ext cx="7908560" cy="1444691"/>
          </a:xfrm>
          <a:prstGeom prst="rect">
            <a:avLst/>
          </a:prstGeom>
          <a:noFill/>
        </p:spPr>
        <p:txBody>
          <a:bodyPr wrap="square" rtlCol="0" anchor="t">
            <a:spAutoFit/>
          </a:bodyPr>
          <a:lstStyle/>
          <a:p>
            <a:pPr>
              <a:lnSpc>
                <a:spcPct val="150000"/>
              </a:lnSpc>
            </a:pPr>
            <a:r>
              <a:rPr lang="en-US" sz="1200" dirty="0">
                <a:solidFill>
                  <a:schemeClr val="bg1"/>
                </a:solidFill>
                <a:latin typeface="+mn-ea"/>
                <a:ea typeface="+mn-ea"/>
                <a:cs typeface="+mn-ea"/>
                <a:sym typeface="+mn-lt"/>
              </a:rPr>
              <a:t>1</a:t>
            </a:r>
            <a:r>
              <a:rPr lang="zh-CN" altLang="en-US" sz="1200" dirty="0">
                <a:solidFill>
                  <a:schemeClr val="bg1"/>
                </a:solidFill>
                <a:latin typeface="+mn-ea"/>
                <a:ea typeface="+mn-ea"/>
                <a:cs typeface="+mn-ea"/>
                <a:sym typeface="+mn-lt"/>
              </a:rPr>
              <a:t>、</a:t>
            </a:r>
            <a:r>
              <a:rPr sz="1200" dirty="0" err="1">
                <a:solidFill>
                  <a:schemeClr val="bg1"/>
                </a:solidFill>
                <a:latin typeface="+mn-ea"/>
                <a:ea typeface="+mn-ea"/>
                <a:cs typeface="+mn-ea"/>
                <a:sym typeface="+mn-lt"/>
              </a:rPr>
              <a:t>工业机器人和</a:t>
            </a:r>
            <a:r>
              <a:rPr lang="zh-CN" altLang="en-US" sz="1200" dirty="0">
                <a:solidFill>
                  <a:schemeClr val="bg1"/>
                </a:solidFill>
                <a:latin typeface="+mn-ea"/>
                <a:ea typeface="+mn-ea"/>
                <a:cs typeface="+mn-ea"/>
                <a:sym typeface="+mn-lt"/>
              </a:rPr>
              <a:t>云平台间</a:t>
            </a:r>
            <a:r>
              <a:rPr sz="1200" dirty="0" err="1">
                <a:solidFill>
                  <a:schemeClr val="bg1"/>
                </a:solidFill>
                <a:latin typeface="+mn-ea"/>
                <a:ea typeface="+mn-ea"/>
                <a:cs typeface="+mn-ea"/>
                <a:sym typeface="+mn-lt"/>
              </a:rPr>
              <a:t>提供安全高速的数据连接</a:t>
            </a:r>
            <a:r>
              <a:rPr lang="zh-CN" altLang="en-US" sz="1200" dirty="0">
                <a:solidFill>
                  <a:schemeClr val="bg1"/>
                </a:solidFill>
                <a:latin typeface="+mn-ea"/>
                <a:ea typeface="+mn-ea"/>
                <a:cs typeface="+mn-ea"/>
                <a:sym typeface="+mn-lt"/>
              </a:rPr>
              <a:t>。</a:t>
            </a:r>
            <a:endParaRPr sz="1200" dirty="0">
              <a:solidFill>
                <a:schemeClr val="bg1"/>
              </a:solidFill>
              <a:latin typeface="+mn-ea"/>
              <a:ea typeface="+mn-ea"/>
              <a:cs typeface="+mn-ea"/>
              <a:sym typeface="+mn-lt"/>
            </a:endParaRPr>
          </a:p>
          <a:p>
            <a:pPr>
              <a:lnSpc>
                <a:spcPct val="150000"/>
              </a:lnSpc>
            </a:pPr>
            <a:r>
              <a:rPr lang="en-US" sz="1200" dirty="0">
                <a:solidFill>
                  <a:schemeClr val="bg1"/>
                </a:solidFill>
                <a:latin typeface="+mn-ea"/>
                <a:ea typeface="+mn-ea"/>
                <a:cs typeface="+mn-ea"/>
                <a:sym typeface="+mn-lt"/>
              </a:rPr>
              <a:t>2</a:t>
            </a:r>
            <a:r>
              <a:rPr lang="zh-CN" altLang="en-US" sz="1200" dirty="0">
                <a:solidFill>
                  <a:schemeClr val="bg1"/>
                </a:solidFill>
                <a:latin typeface="+mn-ea"/>
                <a:ea typeface="+mn-ea"/>
                <a:cs typeface="+mn-ea"/>
                <a:sym typeface="+mn-lt"/>
              </a:rPr>
              <a:t>、</a:t>
            </a:r>
            <a:r>
              <a:rPr sz="1200" dirty="0" err="1">
                <a:solidFill>
                  <a:schemeClr val="bg1"/>
                </a:solidFill>
                <a:latin typeface="+mn-ea"/>
                <a:ea typeface="+mn-ea"/>
                <a:cs typeface="+mn-ea"/>
                <a:sym typeface="+mn-lt"/>
              </a:rPr>
              <a:t>通过对机器人控制器进行数据采集，通过有线宽带</a:t>
            </a:r>
            <a:r>
              <a:rPr lang="zh-CN" altLang="en-US" sz="1200" dirty="0">
                <a:solidFill>
                  <a:schemeClr val="bg1"/>
                </a:solidFill>
                <a:latin typeface="+mn-ea"/>
                <a:ea typeface="+mn-ea"/>
                <a:cs typeface="+mn-ea"/>
                <a:sym typeface="+mn-lt"/>
              </a:rPr>
              <a:t>、</a:t>
            </a:r>
            <a:r>
              <a:rPr sz="1200" dirty="0">
                <a:solidFill>
                  <a:schemeClr val="bg1"/>
                </a:solidFill>
                <a:latin typeface="+mn-ea"/>
                <a:ea typeface="+mn-ea"/>
                <a:cs typeface="+mn-ea"/>
                <a:sym typeface="+mn-lt"/>
              </a:rPr>
              <a:t>WiFi或者3G/4G等多种通信方式将数据传输至云平台，实现设备远程状态监控，实时告警通知和故障诊断分析，远程故障定位和程序升级，设备资产管理，设备预防性维护以及工业大数据挖掘等功能</a:t>
            </a:r>
            <a:r>
              <a:rPr lang="zh-CN" altLang="en-US" sz="1200" dirty="0">
                <a:solidFill>
                  <a:schemeClr val="bg1"/>
                </a:solidFill>
                <a:latin typeface="+mn-ea"/>
                <a:ea typeface="+mn-ea"/>
                <a:cs typeface="+mn-ea"/>
                <a:sym typeface="+mn-lt"/>
              </a:rPr>
              <a:t>。</a:t>
            </a:r>
            <a:endParaRPr sz="1200" dirty="0">
              <a:solidFill>
                <a:schemeClr val="bg1"/>
              </a:solidFill>
              <a:latin typeface="+mn-ea"/>
              <a:ea typeface="+mn-ea"/>
              <a:cs typeface="+mn-ea"/>
              <a:sym typeface="+mn-lt"/>
            </a:endParaRPr>
          </a:p>
          <a:p>
            <a:pPr>
              <a:lnSpc>
                <a:spcPct val="150000"/>
              </a:lnSpc>
            </a:pPr>
            <a:r>
              <a:rPr lang="en-US" sz="1200" dirty="0">
                <a:solidFill>
                  <a:schemeClr val="bg1"/>
                </a:solidFill>
                <a:latin typeface="+mn-ea"/>
                <a:ea typeface="+mn-ea"/>
                <a:cs typeface="+mn-ea"/>
                <a:sym typeface="+mn-lt"/>
              </a:rPr>
              <a:t>3</a:t>
            </a:r>
            <a:r>
              <a:rPr lang="zh-CN" altLang="en-US" sz="1200" dirty="0">
                <a:solidFill>
                  <a:schemeClr val="bg1"/>
                </a:solidFill>
                <a:latin typeface="+mn-ea"/>
                <a:cs typeface="+mn-ea"/>
                <a:sym typeface="+mn-lt"/>
              </a:rPr>
              <a:t> 、</a:t>
            </a:r>
            <a:r>
              <a:rPr lang="zh-CN" altLang="en-US" sz="1200" dirty="0">
                <a:solidFill>
                  <a:schemeClr val="bg1"/>
                </a:solidFill>
                <a:latin typeface="+mn-ea"/>
                <a:ea typeface="+mn-ea"/>
                <a:cs typeface="+mn-ea"/>
                <a:sym typeface="+mn-lt"/>
              </a:rPr>
              <a:t>通过Python开发可实现边缘计算功能，进行数据分析处理，客户可自定义智能逻辑化处理，数据本地预处理。</a:t>
            </a:r>
            <a:endParaRPr lang="zh-CN" altLang="en-US" sz="1200" dirty="0">
              <a:solidFill>
                <a:schemeClr val="bg1"/>
              </a:solidFill>
              <a:latin typeface="+mn-ea"/>
              <a:ea typeface="+mn-ea"/>
              <a:cs typeface="+mn-ea"/>
              <a:sym typeface="+mn-lt"/>
            </a:endParaRPr>
          </a:p>
        </p:txBody>
      </p:sp>
      <p:sp>
        <p:nvSpPr>
          <p:cNvPr id="10" name="文本框 9"/>
          <p:cNvSpPr txBox="1"/>
          <p:nvPr/>
        </p:nvSpPr>
        <p:spPr>
          <a:xfrm>
            <a:off x="719801" y="1337773"/>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项目背景</a:t>
            </a:r>
            <a:endParaRPr lang="zh-CN" altLang="en-US" b="1" dirty="0">
              <a:solidFill>
                <a:srgbClr val="4CD1D7"/>
              </a:solidFill>
              <a:latin typeface="+mn-lt"/>
              <a:ea typeface="+mn-ea"/>
              <a:cs typeface="+mn-ea"/>
              <a:sym typeface="+mn-lt"/>
            </a:endParaRPr>
          </a:p>
        </p:txBody>
      </p:sp>
      <p:cxnSp>
        <p:nvCxnSpPr>
          <p:cNvPr id="11" name="直接连接符 10"/>
          <p:cNvCxnSpPr/>
          <p:nvPr/>
        </p:nvCxnSpPr>
        <p:spPr>
          <a:xfrm>
            <a:off x="1822161" y="1537855"/>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719801" y="4312049"/>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项目需求</a:t>
            </a:r>
            <a:endParaRPr lang="zh-CN" altLang="en-US" b="1" dirty="0">
              <a:solidFill>
                <a:srgbClr val="4CD1D7"/>
              </a:solidFill>
              <a:latin typeface="+mn-lt"/>
              <a:ea typeface="+mn-ea"/>
              <a:cs typeface="+mn-ea"/>
              <a:sym typeface="+mn-lt"/>
            </a:endParaRPr>
          </a:p>
        </p:txBody>
      </p:sp>
      <p:cxnSp>
        <p:nvCxnSpPr>
          <p:cNvPr id="13" name="直接连接符 12"/>
          <p:cNvCxnSpPr/>
          <p:nvPr/>
        </p:nvCxnSpPr>
        <p:spPr>
          <a:xfrm>
            <a:off x="1740188" y="4512131"/>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图片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8078478" y="1532511"/>
            <a:ext cx="2479111" cy="269794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3"/>
          <p:cNvPicPr>
            <a:picLocks noChangeAspect="1"/>
          </p:cNvPicPr>
          <p:nvPr/>
        </p:nvPicPr>
        <p:blipFill>
          <a:blip r:embed="rId1"/>
          <a:stretch>
            <a:fillRect/>
          </a:stretch>
        </p:blipFill>
        <p:spPr>
          <a:xfrm>
            <a:off x="674234" y="1125539"/>
            <a:ext cx="8346014" cy="5003326"/>
          </a:xfrm>
          <a:prstGeom prst="rect">
            <a:avLst/>
          </a:prstGeom>
        </p:spPr>
      </p:pic>
      <p:sp>
        <p:nvSpPr>
          <p:cNvPr id="4" name="文本框 3"/>
          <p:cNvSpPr txBox="1"/>
          <p:nvPr/>
        </p:nvSpPr>
        <p:spPr>
          <a:xfrm>
            <a:off x="667991" y="318750"/>
            <a:ext cx="10855672"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国产工业机器人“四小龙”之一的远程智能运维方案</a:t>
            </a:r>
            <a:endParaRPr lang="zh-CN" altLang="en-US" sz="2400" b="1" dirty="0">
              <a:solidFill>
                <a:srgbClr val="FFC000"/>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20957" y="3019525"/>
            <a:ext cx="2353877" cy="1476375"/>
          </a:xfrm>
          <a:prstGeom prst="rect">
            <a:avLst/>
          </a:prstGeom>
          <a:noFill/>
        </p:spPr>
        <p:txBody>
          <a:bodyPr wrap="square" rtlCol="0" anchor="t">
            <a:spAutoFit/>
          </a:bodyPr>
          <a:lstStyle/>
          <a:p>
            <a:pPr>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采用开放式系统架构，可支持第三方应用平台的</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SDK</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，同时支持</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C</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和</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Python</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二次开发环境，客户可自定义数据处理模型，实现对设备的预测性维护等不同应用。</a:t>
            </a:r>
            <a:endPar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p:txBody>
      </p:sp>
      <p:sp>
        <p:nvSpPr>
          <p:cNvPr id="10" name="PA-文本框 6"/>
          <p:cNvSpPr txBox="1"/>
          <p:nvPr>
            <p:custDataLst>
              <p:tags r:id="rId1"/>
            </p:custDataLst>
          </p:nvPr>
        </p:nvSpPr>
        <p:spPr>
          <a:xfrm>
            <a:off x="690881" y="1613186"/>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方案优势</a:t>
            </a:r>
            <a:endParaRPr lang="zh-CN" altLang="en-US" b="1" dirty="0">
              <a:solidFill>
                <a:srgbClr val="4CD1D7"/>
              </a:solidFill>
              <a:latin typeface="+mn-lt"/>
              <a:ea typeface="+mn-ea"/>
              <a:cs typeface="+mn-ea"/>
              <a:sym typeface="+mn-lt"/>
            </a:endParaRPr>
          </a:p>
        </p:txBody>
      </p:sp>
      <p:cxnSp>
        <p:nvCxnSpPr>
          <p:cNvPr id="11" name="PA-直接连接符 7"/>
          <p:cNvCxnSpPr/>
          <p:nvPr>
            <p:custDataLst>
              <p:tags r:id="rId2"/>
            </p:custDataLst>
          </p:nvPr>
        </p:nvCxnSpPr>
        <p:spPr>
          <a:xfrm>
            <a:off x="1772286" y="1797393"/>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017551" y="3021430"/>
            <a:ext cx="3512401" cy="2122805"/>
          </a:xfrm>
          <a:prstGeom prst="rect">
            <a:avLst/>
          </a:prstGeom>
          <a:noFill/>
        </p:spPr>
        <p:txBody>
          <a:bodyPr wrap="square" rtlCol="0" anchor="t">
            <a:spAutoFit/>
          </a:bodyPr>
          <a:lstStyle/>
          <a:p>
            <a:pPr algn="just">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提供安全高速的数据连接，通过对机器人控制器进行数据采集，并采用有线、</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WIFI</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或者</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4G</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等多种通信方式将数据传输至云平台，实现设备远程状态监控、实时告警和故障诊断分析，远程故障定位和程序升级，设备资产管理，设备预防性维护以及工业大数据挖掘等功能。</a:t>
            </a:r>
            <a:endParaRPr lang="zh-CN" altLang="en-US" sz="1200" dirty="0">
              <a:solidFill>
                <a:schemeClr val="bg1"/>
              </a:solidFill>
              <a:latin typeface="+mn-ea"/>
              <a:cs typeface="+mn-ea"/>
              <a:sym typeface="+mn-lt"/>
            </a:endParaRPr>
          </a:p>
          <a:p>
            <a:pPr algn="just">
              <a:lnSpc>
                <a:spcPct val="150000"/>
              </a:lnSpc>
            </a:pPr>
            <a:endParaRPr lang="zh-CN" altLang="en-US" sz="1600" dirty="0">
              <a:solidFill>
                <a:schemeClr val="bg1"/>
              </a:solidFill>
              <a:latin typeface="+mn-lt"/>
              <a:ea typeface="+mn-ea"/>
              <a:cs typeface="+mn-ea"/>
              <a:sym typeface="+mn-lt"/>
            </a:endParaRPr>
          </a:p>
        </p:txBody>
      </p:sp>
      <p:sp>
        <p:nvSpPr>
          <p:cNvPr id="13" name="文本框 12"/>
          <p:cNvSpPr txBox="1"/>
          <p:nvPr/>
        </p:nvSpPr>
        <p:spPr>
          <a:xfrm>
            <a:off x="8711081" y="3019525"/>
            <a:ext cx="2287076" cy="2338070"/>
          </a:xfrm>
          <a:prstGeom prst="rect">
            <a:avLst/>
          </a:prstGeom>
          <a:noFill/>
        </p:spPr>
        <p:txBody>
          <a:bodyPr wrap="square" rtlCol="0" anchor="t">
            <a:spAutoFit/>
          </a:bodyPr>
          <a:lstStyle/>
          <a:p>
            <a:pPr>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mn-ea"/>
                <a:sym typeface="+mn-lt"/>
              </a:rPr>
              <a:t>设备云管理平台实现对设备的远程接入、状态监控、远程升级维护、远程故障排查、运行历史记录统计、用户权限控制、设备追踪定位等功能，支持实时数据监控和历史趋势分析等功能。</a:t>
            </a:r>
            <a:endParaRPr lang="zh-CN" altLang="en-US" sz="1200" dirty="0">
              <a:solidFill>
                <a:schemeClr val="bg1"/>
              </a:solidFill>
              <a:latin typeface="+mn-ea"/>
              <a:cs typeface="+mn-ea"/>
              <a:sym typeface="+mn-lt"/>
            </a:endParaRPr>
          </a:p>
          <a:p>
            <a:endParaRPr lang="zh-CN" altLang="en-US" sz="2000" dirty="0">
              <a:solidFill>
                <a:schemeClr val="bg1"/>
              </a:solidFill>
              <a:latin typeface="+mn-lt"/>
              <a:ea typeface="+mn-ea"/>
              <a:cs typeface="+mn-ea"/>
              <a:sym typeface="+mn-lt"/>
            </a:endParaRPr>
          </a:p>
        </p:txBody>
      </p:sp>
      <p:sp>
        <p:nvSpPr>
          <p:cNvPr id="166" name="文本框 165"/>
          <p:cNvSpPr txBox="1"/>
          <p:nvPr/>
        </p:nvSpPr>
        <p:spPr>
          <a:xfrm>
            <a:off x="1122961" y="2436764"/>
            <a:ext cx="639919" cy="584775"/>
          </a:xfrm>
          <a:prstGeom prst="rect">
            <a:avLst/>
          </a:prstGeom>
          <a:noFill/>
        </p:spPr>
        <p:txBody>
          <a:bodyPr wrap="none" rtlCol="0">
            <a:spAutoFit/>
          </a:bodyPr>
          <a:lstStyle/>
          <a:p>
            <a:r>
              <a:rPr lang="en-US" altLang="zh-CN" sz="3200" b="1" dirty="0">
                <a:solidFill>
                  <a:srgbClr val="4CD1D7"/>
                </a:solidFill>
              </a:rPr>
              <a:t>01</a:t>
            </a:r>
            <a:endParaRPr lang="zh-CN" altLang="en-US" sz="3200" b="1" dirty="0">
              <a:solidFill>
                <a:srgbClr val="4CD1D7"/>
              </a:solidFill>
            </a:endParaRPr>
          </a:p>
        </p:txBody>
      </p:sp>
      <p:cxnSp>
        <p:nvCxnSpPr>
          <p:cNvPr id="167" name="PA-直接连接符 7"/>
          <p:cNvCxnSpPr/>
          <p:nvPr>
            <p:custDataLst>
              <p:tags r:id="rId3"/>
            </p:custDataLst>
          </p:nvPr>
        </p:nvCxnSpPr>
        <p:spPr>
          <a:xfrm>
            <a:off x="1122835" y="3023389"/>
            <a:ext cx="324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68" name="文本框 167"/>
          <p:cNvSpPr txBox="1"/>
          <p:nvPr/>
        </p:nvSpPr>
        <p:spPr>
          <a:xfrm>
            <a:off x="5465508" y="2390990"/>
            <a:ext cx="639919" cy="584775"/>
          </a:xfrm>
          <a:prstGeom prst="rect">
            <a:avLst/>
          </a:prstGeom>
          <a:noFill/>
        </p:spPr>
        <p:txBody>
          <a:bodyPr wrap="none" rtlCol="0">
            <a:spAutoFit/>
          </a:bodyPr>
          <a:lstStyle/>
          <a:p>
            <a:r>
              <a:rPr lang="en-US" altLang="zh-CN" sz="3200" b="1" dirty="0">
                <a:solidFill>
                  <a:srgbClr val="4CD1D7"/>
                </a:solidFill>
              </a:rPr>
              <a:t>02</a:t>
            </a:r>
            <a:endParaRPr lang="zh-CN" altLang="en-US" sz="3200" b="1" dirty="0">
              <a:solidFill>
                <a:srgbClr val="4CD1D7"/>
              </a:solidFill>
            </a:endParaRPr>
          </a:p>
        </p:txBody>
      </p:sp>
      <p:cxnSp>
        <p:nvCxnSpPr>
          <p:cNvPr id="169" name="PA-直接连接符 7"/>
          <p:cNvCxnSpPr/>
          <p:nvPr>
            <p:custDataLst>
              <p:tags r:id="rId4"/>
            </p:custDataLst>
          </p:nvPr>
        </p:nvCxnSpPr>
        <p:spPr>
          <a:xfrm>
            <a:off x="5604447" y="3019525"/>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0" name="文本框 169"/>
          <p:cNvSpPr txBox="1"/>
          <p:nvPr/>
        </p:nvSpPr>
        <p:spPr>
          <a:xfrm>
            <a:off x="8610476" y="2358604"/>
            <a:ext cx="639919" cy="584775"/>
          </a:xfrm>
          <a:prstGeom prst="rect">
            <a:avLst/>
          </a:prstGeom>
          <a:noFill/>
        </p:spPr>
        <p:txBody>
          <a:bodyPr wrap="none" rtlCol="0">
            <a:spAutoFit/>
          </a:bodyPr>
          <a:lstStyle/>
          <a:p>
            <a:r>
              <a:rPr lang="en-US" altLang="zh-CN" sz="3200" b="1" dirty="0">
                <a:solidFill>
                  <a:srgbClr val="4CD1D7"/>
                </a:solidFill>
              </a:rPr>
              <a:t>03</a:t>
            </a:r>
            <a:endParaRPr lang="zh-CN" altLang="en-US" sz="3200" b="1" dirty="0">
              <a:solidFill>
                <a:srgbClr val="4CD1D7"/>
              </a:solidFill>
            </a:endParaRPr>
          </a:p>
        </p:txBody>
      </p:sp>
      <p:cxnSp>
        <p:nvCxnSpPr>
          <p:cNvPr id="171" name="PA-直接连接符 7"/>
          <p:cNvCxnSpPr/>
          <p:nvPr>
            <p:custDataLst>
              <p:tags r:id="rId5"/>
            </p:custDataLst>
          </p:nvPr>
        </p:nvCxnSpPr>
        <p:spPr>
          <a:xfrm>
            <a:off x="8804660" y="3019524"/>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690851" y="488295"/>
            <a:ext cx="10855672" cy="645160"/>
          </a:xfrm>
          <a:prstGeom prst="rect">
            <a:avLst/>
          </a:prstGeom>
          <a:noFill/>
        </p:spPr>
        <p:txBody>
          <a:bodyPr wrap="square" rtlCol="0">
            <a:spAutoFit/>
          </a:bodyPr>
          <a:lstStyle/>
          <a:p>
            <a:pPr lvl="0" algn="l">
              <a:lnSpc>
                <a:spcPct val="150000"/>
              </a:lnSpc>
            </a:pPr>
            <a:r>
              <a:rPr lang="zh-CN" altLang="en-US" sz="2400" b="1" dirty="0">
                <a:solidFill>
                  <a:srgbClr val="FFC000"/>
                </a:solidFill>
                <a:latin typeface="+mn-lt"/>
                <a:ea typeface="+mn-ea"/>
                <a:cs typeface="+mn-ea"/>
                <a:sym typeface="+mn-lt"/>
              </a:rPr>
              <a:t>国产工业机器人“四小龙”之一的远程智能运维方案</a:t>
            </a:r>
            <a:endParaRPr lang="zh-CN" altLang="en-US" sz="2400" b="1" dirty="0">
              <a:solidFill>
                <a:srgbClr val="FFC000"/>
              </a:solidFill>
              <a:latin typeface="+mn-lt"/>
              <a:ea typeface="+mn-ea"/>
              <a:cs typeface="+mn-ea"/>
              <a:sym typeface="+mn-lt"/>
            </a:endParaRPr>
          </a:p>
        </p:txBody>
      </p:sp>
      <p:sp>
        <p:nvSpPr>
          <p:cNvPr id="2" name="文本框 1"/>
          <p:cNvSpPr txBox="1"/>
          <p:nvPr/>
        </p:nvSpPr>
        <p:spPr>
          <a:xfrm>
            <a:off x="1647825" y="2423160"/>
            <a:ext cx="2880995" cy="596265"/>
          </a:xfrm>
          <a:prstGeom prst="rect">
            <a:avLst/>
          </a:prstGeom>
          <a:noFill/>
        </p:spPr>
        <p:txBody>
          <a:bodyPr wrap="square" rtlCol="0" anchor="t">
            <a:spAutoFit/>
          </a:bodyPr>
          <a:p>
            <a:r>
              <a:rPr lang="zh-CN" altLang="en-US" sz="1600" b="1">
                <a:solidFill>
                  <a:schemeClr val="bg1"/>
                </a:solidFill>
                <a:latin typeface="+mj-ea"/>
                <a:ea typeface="+mj-ea"/>
              </a:rPr>
              <a:t>⼯业机器⼈运⾏数据实时稳定安全上传</a:t>
            </a:r>
            <a:endParaRPr lang="zh-CN" altLang="en-US" sz="1600" b="1">
              <a:solidFill>
                <a:schemeClr val="bg1"/>
              </a:solidFill>
              <a:latin typeface="+mj-ea"/>
              <a:ea typeface="+mj-ea"/>
            </a:endParaRPr>
          </a:p>
        </p:txBody>
      </p:sp>
      <p:sp>
        <p:nvSpPr>
          <p:cNvPr id="3" name="文本框 2"/>
          <p:cNvSpPr txBox="1"/>
          <p:nvPr/>
        </p:nvSpPr>
        <p:spPr>
          <a:xfrm>
            <a:off x="6105525" y="2390775"/>
            <a:ext cx="1659255" cy="596265"/>
          </a:xfrm>
          <a:prstGeom prst="rect">
            <a:avLst/>
          </a:prstGeom>
          <a:noFill/>
        </p:spPr>
        <p:txBody>
          <a:bodyPr wrap="square" rtlCol="0" anchor="t">
            <a:spAutoFit/>
          </a:bodyPr>
          <a:p>
            <a:r>
              <a:rPr lang="zh-CN" altLang="en-US" sz="1600" b="1">
                <a:solidFill>
                  <a:schemeClr val="bg1"/>
                </a:solidFill>
                <a:latin typeface="+mj-ea"/>
                <a:ea typeface="+mj-ea"/>
              </a:rPr>
              <a:t>提⾼机器⼈边缘侧的计算能⼒</a:t>
            </a:r>
            <a:endParaRPr lang="zh-CN" altLang="en-US" sz="1600" b="1">
              <a:solidFill>
                <a:schemeClr val="bg1"/>
              </a:solidFill>
              <a:latin typeface="+mj-ea"/>
              <a:ea typeface="+mj-ea"/>
            </a:endParaRPr>
          </a:p>
        </p:txBody>
      </p:sp>
      <p:sp>
        <p:nvSpPr>
          <p:cNvPr id="4" name="文本框 3"/>
          <p:cNvSpPr txBox="1"/>
          <p:nvPr/>
        </p:nvSpPr>
        <p:spPr>
          <a:xfrm>
            <a:off x="9131935" y="2346960"/>
            <a:ext cx="1866265" cy="596265"/>
          </a:xfrm>
          <a:prstGeom prst="rect">
            <a:avLst/>
          </a:prstGeom>
          <a:noFill/>
        </p:spPr>
        <p:txBody>
          <a:bodyPr wrap="square" rtlCol="0" anchor="t">
            <a:spAutoFit/>
          </a:bodyPr>
          <a:p>
            <a:r>
              <a:rPr lang="zh-CN" altLang="en-US" sz="1600" b="1">
                <a:solidFill>
                  <a:schemeClr val="bg1"/>
                </a:solidFill>
                <a:latin typeface="+mj-ea"/>
                <a:ea typeface="+mj-ea"/>
              </a:rPr>
              <a:t>远程监控管理，减少现场维护成本</a:t>
            </a:r>
            <a:endParaRPr lang="zh-CN" altLang="en-US" sz="1600" b="1">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78454" y="1411143"/>
            <a:ext cx="7592060" cy="2369880"/>
          </a:xfrm>
          <a:prstGeom prst="rect">
            <a:avLst/>
          </a:prstGeom>
          <a:noFill/>
        </p:spPr>
        <p:txBody>
          <a:bodyPr wrap="square" rtlCol="0">
            <a:spAutoFit/>
          </a:bodyPr>
          <a:lstStyle/>
          <a:p>
            <a:pPr>
              <a:lnSpc>
                <a:spcPct val="150000"/>
              </a:lnSpc>
            </a:pPr>
            <a:r>
              <a:rPr lang="zh-CN" altLang="en-US" sz="3200" b="1" dirty="0">
                <a:solidFill>
                  <a:schemeClr val="bg1"/>
                </a:solidFill>
                <a:latin typeface="+mn-lt"/>
                <a:ea typeface="+mn-ea"/>
                <a:cs typeface="+mn-ea"/>
                <a:sym typeface="+mn-lt"/>
              </a:rPr>
              <a:t>成功案例</a:t>
            </a:r>
            <a:r>
              <a:rPr lang="en-US" altLang="zh-CN" sz="3200" b="1" dirty="0">
                <a:solidFill>
                  <a:schemeClr val="bg1"/>
                </a:solidFill>
                <a:latin typeface="+mn-lt"/>
                <a:ea typeface="+mn-ea"/>
                <a:cs typeface="+mn-ea"/>
                <a:sym typeface="+mn-lt"/>
              </a:rPr>
              <a:t>4</a:t>
            </a:r>
            <a:endParaRPr lang="en-US" altLang="zh-CN" sz="3200" b="1" dirty="0">
              <a:solidFill>
                <a:schemeClr val="bg1"/>
              </a:solidFill>
              <a:latin typeface="+mn-lt"/>
              <a:ea typeface="+mn-ea"/>
              <a:cs typeface="+mn-ea"/>
              <a:sym typeface="+mn-lt"/>
            </a:endParaRPr>
          </a:p>
          <a:p>
            <a:pPr>
              <a:lnSpc>
                <a:spcPct val="150000"/>
              </a:lnSpc>
            </a:pPr>
            <a:endParaRPr lang="en-US" altLang="zh-CN" sz="3200" b="1" dirty="0">
              <a:solidFill>
                <a:schemeClr val="bg1"/>
              </a:solidFill>
              <a:latin typeface="+mn-lt"/>
              <a:ea typeface="+mn-ea"/>
              <a:cs typeface="+mn-ea"/>
              <a:sym typeface="+mn-lt"/>
            </a:endParaRPr>
          </a:p>
          <a:p>
            <a:r>
              <a:rPr lang="zh-CN" altLang="en-US" sz="2000" b="1" dirty="0">
                <a:solidFill>
                  <a:schemeClr val="bg1"/>
                </a:solidFill>
                <a:latin typeface="+mj-ea"/>
                <a:ea typeface="+mj-ea"/>
              </a:rPr>
              <a:t>某知名</a:t>
            </a:r>
            <a:r>
              <a:rPr lang="en-US" altLang="zh-CN" sz="2000" b="1" dirty="0">
                <a:solidFill>
                  <a:schemeClr val="bg1"/>
                </a:solidFill>
                <a:latin typeface="+mj-ea"/>
                <a:ea typeface="+mj-ea"/>
              </a:rPr>
              <a:t>ODM/OEM</a:t>
            </a:r>
            <a:r>
              <a:rPr lang="zh-CN" altLang="en-US" sz="2000" b="1" dirty="0">
                <a:solidFill>
                  <a:schemeClr val="bg1"/>
                </a:solidFill>
                <a:latin typeface="+mj-ea"/>
                <a:ea typeface="+mj-ea"/>
              </a:rPr>
              <a:t>工厂</a:t>
            </a:r>
            <a:endParaRPr lang="en-US" altLang="zh-CN" sz="2000" b="1" dirty="0">
              <a:solidFill>
                <a:schemeClr val="bg1"/>
              </a:solidFill>
              <a:latin typeface="+mj-ea"/>
              <a:ea typeface="+mj-ea"/>
            </a:endParaRPr>
          </a:p>
          <a:p>
            <a:r>
              <a:rPr lang="zh-CN" altLang="en-US" sz="3200" b="1" dirty="0">
                <a:solidFill>
                  <a:srgbClr val="4CD1D7"/>
                </a:solidFill>
                <a:latin typeface="+mj-ea"/>
                <a:ea typeface="+mj-ea"/>
                <a:cs typeface="+mn-ea"/>
              </a:rPr>
              <a:t>智能仓储解决方案</a:t>
            </a:r>
            <a:endParaRPr lang="zh-CN" altLang="en-US" sz="3200" b="1" dirty="0">
              <a:solidFill>
                <a:srgbClr val="4CD1D7"/>
              </a:solidFill>
              <a:latin typeface="+mj-ea"/>
              <a:ea typeface="+mj-ea"/>
              <a:cs typeface="+mn-ea"/>
              <a:sym typeface="+mn-lt"/>
            </a:endParaRPr>
          </a:p>
        </p:txBody>
      </p:sp>
      <p:sp>
        <p:nvSpPr>
          <p:cNvPr id="3" name="矩形 2"/>
          <p:cNvSpPr/>
          <p:nvPr/>
        </p:nvSpPr>
        <p:spPr>
          <a:xfrm>
            <a:off x="2299855" y="2722599"/>
            <a:ext cx="644236"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64816" y="567035"/>
            <a:ext cx="10855672" cy="460375"/>
          </a:xfrm>
          <a:prstGeom prst="rect">
            <a:avLst/>
          </a:prstGeom>
          <a:noFill/>
        </p:spPr>
        <p:txBody>
          <a:bodyPr wrap="square" rtlCol="0">
            <a:spAutoFit/>
          </a:bodyPr>
          <a:lstStyle/>
          <a:p>
            <a:r>
              <a:rPr lang="zh-CN" altLang="en-US" sz="2400" b="1" dirty="0">
                <a:solidFill>
                  <a:srgbClr val="FFC000"/>
                </a:solidFill>
                <a:latin typeface="+mn-lt"/>
                <a:ea typeface="+mn-ea"/>
                <a:cs typeface="+mn-ea"/>
              </a:rPr>
              <a:t>某知名ODM/OEM工厂智能仓储解决方案</a:t>
            </a:r>
            <a:endParaRPr lang="zh-CN" altLang="en-US" sz="2400" b="1" dirty="0">
              <a:solidFill>
                <a:srgbClr val="FFC000"/>
              </a:solidFill>
              <a:latin typeface="+mn-lt"/>
              <a:ea typeface="+mn-ea"/>
              <a:cs typeface="+mn-ea"/>
              <a:sym typeface="+mn-lt"/>
            </a:endParaRPr>
          </a:p>
        </p:txBody>
      </p:sp>
      <p:sp>
        <p:nvSpPr>
          <p:cNvPr id="7" name="文本框 6"/>
          <p:cNvSpPr txBox="1"/>
          <p:nvPr/>
        </p:nvSpPr>
        <p:spPr>
          <a:xfrm>
            <a:off x="719801" y="1707533"/>
            <a:ext cx="6308930" cy="2031325"/>
          </a:xfrm>
          <a:prstGeom prst="rect">
            <a:avLst/>
          </a:prstGeom>
          <a:noFill/>
        </p:spPr>
        <p:txBody>
          <a:bodyPr wrap="square" rtlCol="0">
            <a:spAutoFit/>
          </a:bodyPr>
          <a:lstStyle/>
          <a:p>
            <a:pPr>
              <a:lnSpc>
                <a:spcPct val="150000"/>
              </a:lnSpc>
            </a:pPr>
            <a:r>
              <a:rPr lang="en-US" altLang="zh-CN" sz="1200" dirty="0">
                <a:solidFill>
                  <a:schemeClr val="bg1"/>
                </a:solidFill>
                <a:latin typeface="+mn-ea"/>
                <a:ea typeface="+mn-ea"/>
                <a:cs typeface="+mn-ea"/>
                <a:sym typeface="+mn-lt"/>
              </a:rPr>
              <a:t>1</a:t>
            </a:r>
            <a:r>
              <a:rPr lang="zh-CN" altLang="en-US" sz="1200" dirty="0">
                <a:solidFill>
                  <a:schemeClr val="bg1"/>
                </a:solidFill>
                <a:latin typeface="+mn-ea"/>
                <a:ea typeface="+mn-ea"/>
                <a:cs typeface="+mn-ea"/>
                <a:sym typeface="+mn-lt"/>
              </a:rPr>
              <a:t>、该工厂</a:t>
            </a:r>
            <a:r>
              <a:rPr lang="en-US" altLang="zh-CN" sz="1200" dirty="0" err="1">
                <a:solidFill>
                  <a:schemeClr val="bg1"/>
                </a:solidFill>
                <a:latin typeface="+mn-ea"/>
                <a:ea typeface="+mn-ea"/>
                <a:cs typeface="+mn-ea"/>
                <a:sym typeface="+mn-lt"/>
              </a:rPr>
              <a:t>是一家集专业产品、研发、生产</a:t>
            </a:r>
            <a:r>
              <a:rPr lang="zh-CN" altLang="en-US" sz="1200" dirty="0">
                <a:solidFill>
                  <a:schemeClr val="bg1"/>
                </a:solidFill>
                <a:latin typeface="+mn-ea"/>
                <a:ea typeface="+mn-ea"/>
                <a:cs typeface="+mn-ea"/>
                <a:sym typeface="+mn-lt"/>
              </a:rPr>
              <a:t>、销售</a:t>
            </a:r>
            <a:r>
              <a:rPr lang="en-US" altLang="zh-CN" sz="1200" dirty="0" err="1">
                <a:solidFill>
                  <a:schemeClr val="bg1"/>
                </a:solidFill>
                <a:latin typeface="+mn-ea"/>
                <a:ea typeface="+mn-ea"/>
                <a:cs typeface="+mn-ea"/>
                <a:sym typeface="+mn-lt"/>
              </a:rPr>
              <a:t>于一体的高新技术企业</a:t>
            </a:r>
            <a:r>
              <a:rPr lang="zh-CN" altLang="en-US" sz="1200" dirty="0">
                <a:solidFill>
                  <a:schemeClr val="bg1"/>
                </a:solidFill>
                <a:latin typeface="+mn-ea"/>
                <a:ea typeface="+mn-ea"/>
                <a:cs typeface="+mn-ea"/>
                <a:sym typeface="+mn-lt"/>
              </a:rPr>
              <a:t>，从事宽带接入终端、无线通信设备、光通信设备等产品的研发、生产、销售和服务，是全球诸多著名运营商及系统设备提供商的主要合作伙伴。</a:t>
            </a:r>
            <a:endParaRPr lang="zh-CN" altLang="en-US" sz="1200" dirty="0">
              <a:solidFill>
                <a:schemeClr val="bg1"/>
              </a:solidFill>
              <a:latin typeface="+mn-ea"/>
              <a:ea typeface="+mn-ea"/>
              <a:cs typeface="+mn-ea"/>
              <a:sym typeface="+mn-lt"/>
            </a:endParaRPr>
          </a:p>
          <a:p>
            <a:pPr>
              <a:lnSpc>
                <a:spcPct val="150000"/>
              </a:lnSpc>
            </a:pPr>
            <a:r>
              <a:rPr lang="en-US" altLang="zh-CN" sz="1200" dirty="0">
                <a:solidFill>
                  <a:schemeClr val="bg1"/>
                </a:solidFill>
                <a:latin typeface="+mn-ea"/>
                <a:ea typeface="+mn-ea"/>
                <a:cs typeface="+mn-ea"/>
                <a:sym typeface="+mn-lt"/>
              </a:rPr>
              <a:t>2</a:t>
            </a:r>
            <a:r>
              <a:rPr lang="zh-CN" altLang="en-US" sz="1200" dirty="0">
                <a:solidFill>
                  <a:schemeClr val="bg1"/>
                </a:solidFill>
                <a:latin typeface="+mn-ea"/>
                <a:ea typeface="+mn-ea"/>
                <a:cs typeface="+mn-ea"/>
                <a:sym typeface="+mn-lt"/>
              </a:rPr>
              <a:t>、经统计，该公司低于</a:t>
            </a:r>
            <a:r>
              <a:rPr lang="en-US" altLang="zh-CN" sz="1200" dirty="0">
                <a:solidFill>
                  <a:schemeClr val="bg1"/>
                </a:solidFill>
                <a:latin typeface="+mn-ea"/>
                <a:ea typeface="+mn-ea"/>
                <a:cs typeface="+mn-ea"/>
                <a:sym typeface="+mn-lt"/>
              </a:rPr>
              <a:t>1000</a:t>
            </a:r>
            <a:r>
              <a:rPr lang="zh-CN" altLang="en-US" sz="1200" dirty="0">
                <a:solidFill>
                  <a:schemeClr val="bg1"/>
                </a:solidFill>
                <a:latin typeface="+mn-ea"/>
                <a:ea typeface="+mn-ea"/>
                <a:cs typeface="+mn-ea"/>
                <a:sym typeface="+mn-lt"/>
              </a:rPr>
              <a:t>台的订单占总订单数</a:t>
            </a:r>
            <a:r>
              <a:rPr lang="en-US" altLang="zh-CN" sz="1200" dirty="0">
                <a:solidFill>
                  <a:schemeClr val="bg1"/>
                </a:solidFill>
                <a:latin typeface="+mn-ea"/>
                <a:ea typeface="+mn-ea"/>
                <a:cs typeface="+mn-ea"/>
                <a:sym typeface="+mn-lt"/>
              </a:rPr>
              <a:t>80%</a:t>
            </a:r>
            <a:r>
              <a:rPr lang="zh-CN" altLang="en-US" sz="1200" dirty="0">
                <a:solidFill>
                  <a:schemeClr val="bg1"/>
                </a:solidFill>
                <a:latin typeface="+mn-ea"/>
                <a:ea typeface="+mn-ea"/>
                <a:cs typeface="+mn-ea"/>
                <a:sym typeface="+mn-lt"/>
              </a:rPr>
              <a:t>以上，但只产生了</a:t>
            </a:r>
            <a:r>
              <a:rPr lang="en-US" altLang="zh-CN" sz="1200" dirty="0">
                <a:solidFill>
                  <a:schemeClr val="bg1"/>
                </a:solidFill>
                <a:latin typeface="+mn-ea"/>
                <a:ea typeface="+mn-ea"/>
                <a:cs typeface="+mn-ea"/>
                <a:sym typeface="+mn-lt"/>
              </a:rPr>
              <a:t>15%</a:t>
            </a:r>
            <a:r>
              <a:rPr lang="zh-CN" altLang="en-US" sz="1200" dirty="0">
                <a:solidFill>
                  <a:schemeClr val="bg1"/>
                </a:solidFill>
                <a:latin typeface="+mn-ea"/>
                <a:ea typeface="+mn-ea"/>
                <a:cs typeface="+mn-ea"/>
                <a:sym typeface="+mn-lt"/>
              </a:rPr>
              <a:t>的销售额，同时占用了</a:t>
            </a:r>
            <a:r>
              <a:rPr lang="en-US" altLang="zh-CN" sz="1200" dirty="0">
                <a:solidFill>
                  <a:schemeClr val="bg1"/>
                </a:solidFill>
                <a:latin typeface="+mn-ea"/>
                <a:ea typeface="+mn-ea"/>
                <a:cs typeface="+mn-ea"/>
                <a:sym typeface="+mn-lt"/>
              </a:rPr>
              <a:t>60%</a:t>
            </a:r>
            <a:r>
              <a:rPr lang="zh-CN" altLang="en-US" sz="1200" dirty="0">
                <a:solidFill>
                  <a:schemeClr val="bg1"/>
                </a:solidFill>
                <a:latin typeface="+mn-ea"/>
                <a:ea typeface="+mn-ea"/>
                <a:cs typeface="+mn-ea"/>
                <a:sym typeface="+mn-lt"/>
              </a:rPr>
              <a:t>以上的人力资源，产生了</a:t>
            </a:r>
            <a:r>
              <a:rPr lang="en-US" altLang="zh-CN" sz="1200" dirty="0">
                <a:solidFill>
                  <a:schemeClr val="bg1"/>
                </a:solidFill>
                <a:latin typeface="+mn-ea"/>
                <a:ea typeface="+mn-ea"/>
                <a:cs typeface="+mn-ea"/>
                <a:sym typeface="+mn-lt"/>
              </a:rPr>
              <a:t>70%</a:t>
            </a:r>
            <a:r>
              <a:rPr lang="zh-CN" altLang="en-US" sz="1200" dirty="0">
                <a:solidFill>
                  <a:schemeClr val="bg1"/>
                </a:solidFill>
                <a:latin typeface="+mn-ea"/>
                <a:ea typeface="+mn-ea"/>
                <a:cs typeface="+mn-ea"/>
                <a:sym typeface="+mn-lt"/>
              </a:rPr>
              <a:t>的物料呆滞和损失。</a:t>
            </a:r>
            <a:endParaRPr lang="zh-CN" altLang="en-US" sz="1200" dirty="0">
              <a:solidFill>
                <a:schemeClr val="bg1"/>
              </a:solidFill>
              <a:latin typeface="+mn-ea"/>
              <a:ea typeface="+mn-ea"/>
              <a:cs typeface="+mn-ea"/>
              <a:sym typeface="+mn-lt"/>
            </a:endParaRPr>
          </a:p>
          <a:p>
            <a:pPr>
              <a:lnSpc>
                <a:spcPct val="150000"/>
              </a:lnSpc>
            </a:pPr>
            <a:r>
              <a:rPr lang="en-US" altLang="zh-CN" sz="1200" dirty="0">
                <a:solidFill>
                  <a:schemeClr val="bg1"/>
                </a:solidFill>
                <a:latin typeface="+mn-ea"/>
                <a:ea typeface="+mn-ea"/>
                <a:cs typeface="+mn-ea"/>
                <a:sym typeface="+mn-lt"/>
              </a:rPr>
              <a:t>3</a:t>
            </a:r>
            <a:r>
              <a:rPr lang="zh-CN" altLang="en-US" sz="1200" dirty="0">
                <a:solidFill>
                  <a:schemeClr val="bg1"/>
                </a:solidFill>
                <a:latin typeface="+mn-ea"/>
                <a:ea typeface="+mn-ea"/>
                <a:cs typeface="+mn-ea"/>
                <a:sym typeface="+mn-lt"/>
              </a:rPr>
              <a:t>、该仓储管理仍然采用传统的手工方式，记录方式繁琐、效率低下、人为因素大，准确率不高，进一步加重了物料管理和生产管理混乱，生产成本增加，物料呆滞和浪费严重</a:t>
            </a:r>
            <a:r>
              <a:rPr lang="zh-CN" altLang="en-US" sz="1200" dirty="0" smtClean="0">
                <a:solidFill>
                  <a:schemeClr val="bg1"/>
                </a:solidFill>
                <a:latin typeface="+mn-ea"/>
                <a:ea typeface="+mn-ea"/>
                <a:cs typeface="+mn-ea"/>
                <a:sym typeface="+mn-lt"/>
              </a:rPr>
              <a:t>。</a:t>
            </a:r>
            <a:endParaRPr lang="zh-CN" altLang="en-US" sz="1200" dirty="0">
              <a:solidFill>
                <a:schemeClr val="bg1"/>
              </a:solidFill>
              <a:latin typeface="+mn-ea"/>
              <a:ea typeface="+mn-ea"/>
              <a:cs typeface="+mn-ea"/>
              <a:sym typeface="+mn-lt"/>
            </a:endParaRPr>
          </a:p>
        </p:txBody>
      </p:sp>
      <p:sp>
        <p:nvSpPr>
          <p:cNvPr id="8" name="文本框 7"/>
          <p:cNvSpPr txBox="1"/>
          <p:nvPr/>
        </p:nvSpPr>
        <p:spPr>
          <a:xfrm>
            <a:off x="719801" y="1337773"/>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项目背景</a:t>
            </a:r>
            <a:endParaRPr lang="zh-CN" altLang="en-US" b="1" dirty="0">
              <a:solidFill>
                <a:srgbClr val="4CD1D7"/>
              </a:solidFill>
              <a:latin typeface="+mn-lt"/>
              <a:ea typeface="+mn-ea"/>
              <a:cs typeface="+mn-ea"/>
              <a:sym typeface="+mn-lt"/>
            </a:endParaRPr>
          </a:p>
        </p:txBody>
      </p:sp>
      <p:cxnSp>
        <p:nvCxnSpPr>
          <p:cNvPr id="9" name="直接连接符 8"/>
          <p:cNvCxnSpPr/>
          <p:nvPr/>
        </p:nvCxnSpPr>
        <p:spPr>
          <a:xfrm>
            <a:off x="1822161" y="1537855"/>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719801" y="4734267"/>
            <a:ext cx="9636125" cy="1198880"/>
          </a:xfrm>
          <a:prstGeom prst="rect">
            <a:avLst/>
          </a:prstGeom>
          <a:noFill/>
        </p:spPr>
        <p:txBody>
          <a:bodyPr wrap="square" rtlCol="0" anchor="t">
            <a:spAutoFit/>
          </a:bodyPr>
          <a:lstStyle/>
          <a:p>
            <a:pPr>
              <a:lnSpc>
                <a:spcPct val="150000"/>
              </a:lnSpc>
            </a:pP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1</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、仓库管理实现自动化、机械化</a:t>
            </a:r>
            <a:endPar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a:p>
            <a:pPr>
              <a:lnSpc>
                <a:spcPct val="150000"/>
              </a:lnSpc>
            </a:pP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2</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、实时将库存数据上传至供应链管理系统</a:t>
            </a:r>
            <a:endPar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a:p>
            <a:pPr>
              <a:lnSpc>
                <a:spcPct val="150000"/>
              </a:lnSpc>
            </a:pP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3</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、多种配套设备、如堆垛机、穿梭车、</a:t>
            </a: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AGV</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小车、智能立体货架等实现互联互通</a:t>
            </a:r>
            <a:endPar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a:p>
            <a:pPr>
              <a:lnSpc>
                <a:spcPct val="150000"/>
              </a:lnSpc>
            </a:pPr>
            <a:r>
              <a:rPr lang="en-US" altLang="zh-CN"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4</a:t>
            </a:r>
            <a:r>
              <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、配套设备状态远程监测及维护</a:t>
            </a:r>
            <a:endParaRPr lang="zh-CN" altLang="en-US" sz="1200"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p:txBody>
      </p:sp>
      <p:sp>
        <p:nvSpPr>
          <p:cNvPr id="11" name="文本框 10"/>
          <p:cNvSpPr txBox="1"/>
          <p:nvPr/>
        </p:nvSpPr>
        <p:spPr>
          <a:xfrm>
            <a:off x="719801" y="4312049"/>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项目需求</a:t>
            </a:r>
            <a:endParaRPr lang="zh-CN" altLang="en-US" b="1" dirty="0">
              <a:solidFill>
                <a:srgbClr val="4CD1D7"/>
              </a:solidFill>
              <a:latin typeface="+mn-lt"/>
              <a:ea typeface="+mn-ea"/>
              <a:cs typeface="+mn-ea"/>
              <a:sym typeface="+mn-lt"/>
            </a:endParaRPr>
          </a:p>
        </p:txBody>
      </p:sp>
      <p:cxnSp>
        <p:nvCxnSpPr>
          <p:cNvPr id="12" name="直接连接符 11"/>
          <p:cNvCxnSpPr/>
          <p:nvPr/>
        </p:nvCxnSpPr>
        <p:spPr>
          <a:xfrm>
            <a:off x="1740188" y="4512131"/>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1"/>
          <a:srcRect l="2607" r="2607"/>
          <a:stretch>
            <a:fillRect/>
          </a:stretch>
        </p:blipFill>
        <p:spPr>
          <a:xfrm>
            <a:off x="7763380" y="1580712"/>
            <a:ext cx="1270000" cy="787400"/>
          </a:xfrm>
          <a:prstGeom prst="rect">
            <a:avLst/>
          </a:prstGeom>
        </p:spPr>
      </p:pic>
      <p:sp>
        <p:nvSpPr>
          <p:cNvPr id="14" name="文本框 13"/>
          <p:cNvSpPr txBox="1"/>
          <p:nvPr/>
        </p:nvSpPr>
        <p:spPr>
          <a:xfrm>
            <a:off x="8007454" y="2426177"/>
            <a:ext cx="781852" cy="246221"/>
          </a:xfrm>
          <a:prstGeom prst="rect">
            <a:avLst/>
          </a:prstGeom>
          <a:noFill/>
        </p:spPr>
        <p:txBody>
          <a:bodyPr wrap="square" rtlCol="0">
            <a:spAutoFit/>
          </a:bodyPr>
          <a:lstStyle>
            <a:defPPr>
              <a:defRPr lang="zh-CN"/>
            </a:defPPr>
            <a:lvl1pPr algn="ctr">
              <a:defRPr sz="1000">
                <a:solidFill>
                  <a:schemeClr val="bg1"/>
                </a:solidFill>
                <a:latin typeface="+mn-lt"/>
                <a:ea typeface="+mn-ea"/>
                <a:cs typeface="+mn-ea"/>
              </a:defRPr>
            </a:lvl1pPr>
          </a:lstStyle>
          <a:p>
            <a:r>
              <a:rPr lang="en-US" altLang="zh-CN" dirty="0">
                <a:sym typeface="+mn-lt"/>
              </a:rPr>
              <a:t>AGV</a:t>
            </a:r>
            <a:r>
              <a:rPr lang="zh-CN" altLang="en-US" dirty="0">
                <a:sym typeface="+mn-lt"/>
              </a:rPr>
              <a:t>小车</a:t>
            </a:r>
            <a:endParaRPr lang="zh-CN" altLang="en-US" dirty="0">
              <a:sym typeface="+mn-lt"/>
            </a:endParaRPr>
          </a:p>
        </p:txBody>
      </p:sp>
      <p:sp>
        <p:nvSpPr>
          <p:cNvPr id="15" name="文本框 14"/>
          <p:cNvSpPr txBox="1"/>
          <p:nvPr/>
        </p:nvSpPr>
        <p:spPr>
          <a:xfrm>
            <a:off x="9448600" y="2426177"/>
            <a:ext cx="1012984" cy="246221"/>
          </a:xfrm>
          <a:prstGeom prst="rect">
            <a:avLst/>
          </a:prstGeom>
          <a:noFill/>
        </p:spPr>
        <p:txBody>
          <a:bodyPr wrap="square" rtlCol="0">
            <a:spAutoFit/>
          </a:bodyPr>
          <a:lstStyle/>
          <a:p>
            <a:pPr algn="ctr"/>
            <a:r>
              <a:rPr lang="zh-CN" altLang="en-US" sz="1000" dirty="0">
                <a:solidFill>
                  <a:schemeClr val="bg1"/>
                </a:solidFill>
                <a:latin typeface="+mn-lt"/>
                <a:ea typeface="+mn-ea"/>
                <a:cs typeface="+mn-ea"/>
                <a:sym typeface="+mn-lt"/>
              </a:rPr>
              <a:t>智能立体货架</a:t>
            </a:r>
            <a:endParaRPr lang="zh-CN" altLang="en-US" sz="1000" dirty="0">
              <a:solidFill>
                <a:schemeClr val="bg1"/>
              </a:solidFill>
              <a:latin typeface="+mn-lt"/>
              <a:ea typeface="+mn-ea"/>
              <a:cs typeface="+mn-ea"/>
              <a:sym typeface="+mn-lt"/>
            </a:endParaRPr>
          </a:p>
        </p:txBody>
      </p:sp>
      <p:pic>
        <p:nvPicPr>
          <p:cNvPr id="16" name="图片 15"/>
          <p:cNvPicPr>
            <a:picLocks noChangeAspect="1"/>
          </p:cNvPicPr>
          <p:nvPr/>
        </p:nvPicPr>
        <p:blipFill>
          <a:blip r:embed="rId2"/>
          <a:srcRect t="6832" b="6832"/>
          <a:stretch>
            <a:fillRect/>
          </a:stretch>
        </p:blipFill>
        <p:spPr>
          <a:xfrm>
            <a:off x="9320092" y="1580712"/>
            <a:ext cx="1270000" cy="787400"/>
          </a:xfrm>
          <a:prstGeom prst="rect">
            <a:avLst/>
          </a:prstGeom>
        </p:spPr>
      </p:pic>
      <p:sp>
        <p:nvSpPr>
          <p:cNvPr id="17" name="文本框 16"/>
          <p:cNvSpPr txBox="1"/>
          <p:nvPr/>
        </p:nvSpPr>
        <p:spPr>
          <a:xfrm>
            <a:off x="8098411" y="3820173"/>
            <a:ext cx="599939" cy="246221"/>
          </a:xfrm>
          <a:prstGeom prst="rect">
            <a:avLst/>
          </a:prstGeom>
          <a:noFill/>
        </p:spPr>
        <p:txBody>
          <a:bodyPr wrap="square" rtlCol="0">
            <a:spAutoFit/>
          </a:bodyPr>
          <a:lstStyle/>
          <a:p>
            <a:pPr algn="ctr"/>
            <a:r>
              <a:rPr lang="zh-CN" altLang="en-US" sz="1000" dirty="0">
                <a:solidFill>
                  <a:schemeClr val="bg1"/>
                </a:solidFill>
                <a:latin typeface="+mn-lt"/>
                <a:ea typeface="+mn-ea"/>
                <a:cs typeface="+mn-ea"/>
                <a:sym typeface="+mn-lt"/>
              </a:rPr>
              <a:t>堆垛机</a:t>
            </a:r>
            <a:endParaRPr lang="zh-CN" altLang="en-US" sz="1000" dirty="0">
              <a:solidFill>
                <a:schemeClr val="bg1"/>
              </a:solidFill>
              <a:latin typeface="+mn-lt"/>
              <a:ea typeface="+mn-ea"/>
              <a:cs typeface="+mn-ea"/>
              <a:sym typeface="+mn-lt"/>
            </a:endParaRPr>
          </a:p>
        </p:txBody>
      </p:sp>
      <p:pic>
        <p:nvPicPr>
          <p:cNvPr id="18" name="图片 17"/>
          <p:cNvPicPr>
            <a:picLocks noChangeAspect="1"/>
          </p:cNvPicPr>
          <p:nvPr/>
        </p:nvPicPr>
        <p:blipFill>
          <a:blip r:embed="rId3"/>
          <a:srcRect l="4301" r="4301"/>
          <a:stretch>
            <a:fillRect/>
          </a:stretch>
        </p:blipFill>
        <p:spPr>
          <a:xfrm>
            <a:off x="9320092" y="2975696"/>
            <a:ext cx="1270000" cy="787400"/>
          </a:xfrm>
          <a:prstGeom prst="rect">
            <a:avLst/>
          </a:prstGeom>
        </p:spPr>
      </p:pic>
      <p:pic>
        <p:nvPicPr>
          <p:cNvPr id="19" name="图片 18"/>
          <p:cNvPicPr>
            <a:picLocks noChangeAspect="1"/>
          </p:cNvPicPr>
          <p:nvPr/>
        </p:nvPicPr>
        <p:blipFill>
          <a:blip r:embed="rId4"/>
          <a:srcRect t="5779" b="5779"/>
          <a:stretch>
            <a:fillRect/>
          </a:stretch>
        </p:blipFill>
        <p:spPr>
          <a:xfrm>
            <a:off x="7763380" y="2978189"/>
            <a:ext cx="1270000" cy="787400"/>
          </a:xfrm>
          <a:prstGeom prst="rect">
            <a:avLst/>
          </a:prstGeom>
        </p:spPr>
      </p:pic>
      <p:sp>
        <p:nvSpPr>
          <p:cNvPr id="20" name="文本框 19"/>
          <p:cNvSpPr txBox="1"/>
          <p:nvPr/>
        </p:nvSpPr>
        <p:spPr>
          <a:xfrm>
            <a:off x="9345492" y="3820173"/>
            <a:ext cx="1219200" cy="246221"/>
          </a:xfrm>
          <a:prstGeom prst="rect">
            <a:avLst/>
          </a:prstGeom>
          <a:noFill/>
        </p:spPr>
        <p:txBody>
          <a:bodyPr wrap="square" rtlCol="0">
            <a:spAutoFit/>
          </a:bodyPr>
          <a:lstStyle/>
          <a:p>
            <a:pPr algn="ctr"/>
            <a:r>
              <a:rPr lang="zh-CN" altLang="en-US" sz="1000" dirty="0">
                <a:solidFill>
                  <a:schemeClr val="bg1"/>
                </a:solidFill>
                <a:latin typeface="+mn-lt"/>
                <a:ea typeface="+mn-ea"/>
                <a:cs typeface="+mn-ea"/>
                <a:sym typeface="+mn-lt"/>
              </a:rPr>
              <a:t>穿梭车</a:t>
            </a:r>
            <a:endParaRPr lang="zh-CN" altLang="en-US" sz="1000" dirty="0">
              <a:solidFill>
                <a:schemeClr val="bg1"/>
              </a:solidFill>
              <a:latin typeface="+mn-lt"/>
              <a:ea typeface="+mn-ea"/>
              <a:cs typeface="+mn-ea"/>
              <a:sym typeface="+mn-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815096" y="1313060"/>
            <a:ext cx="4481830" cy="4644390"/>
          </a:xfrm>
          <a:prstGeom prst="rect">
            <a:avLst/>
          </a:prstGeom>
        </p:spPr>
      </p:pic>
      <p:sp>
        <p:nvSpPr>
          <p:cNvPr id="4" name="文本框 3"/>
          <p:cNvSpPr txBox="1"/>
          <p:nvPr/>
        </p:nvSpPr>
        <p:spPr>
          <a:xfrm>
            <a:off x="6095999" y="2156545"/>
            <a:ext cx="5069305" cy="3106684"/>
          </a:xfrm>
          <a:prstGeom prst="rect">
            <a:avLst/>
          </a:prstGeom>
          <a:noFill/>
        </p:spPr>
        <p:txBody>
          <a:bodyPr wrap="square" rtlCol="0" anchor="t">
            <a:spAutoFit/>
          </a:bodyPr>
          <a:lstStyle/>
          <a:p>
            <a:pPr>
              <a:lnSpc>
                <a:spcPct val="150000"/>
              </a:lnSpc>
            </a:pPr>
            <a:r>
              <a:rPr lang="zh-CN" altLang="en-US" sz="1200" b="1" dirty="0">
                <a:solidFill>
                  <a:schemeClr val="bg1"/>
                </a:solidFill>
                <a:latin typeface="+mn-ea"/>
                <a:ea typeface="+mn-ea"/>
                <a:cs typeface="+mn-ea"/>
                <a:sym typeface="+mn-lt"/>
              </a:rPr>
              <a:t>第一层数据采集层</a:t>
            </a:r>
            <a:endParaRPr lang="en-US" altLang="zh-CN" sz="1200" b="1" dirty="0">
              <a:solidFill>
                <a:schemeClr val="bg1"/>
              </a:solidFill>
              <a:latin typeface="+mn-ea"/>
              <a:ea typeface="+mn-ea"/>
              <a:cs typeface="+mn-ea"/>
              <a:sym typeface="+mn-lt"/>
            </a:endParaRPr>
          </a:p>
          <a:p>
            <a:pPr>
              <a:lnSpc>
                <a:spcPct val="150000"/>
              </a:lnSpc>
            </a:pPr>
            <a:r>
              <a:rPr lang="zh-CN" altLang="en-US" sz="1200" dirty="0">
                <a:solidFill>
                  <a:schemeClr val="bg1"/>
                </a:solidFill>
                <a:latin typeface="+mn-ea"/>
                <a:ea typeface="+mn-ea"/>
                <a:cs typeface="+mn-ea"/>
                <a:sym typeface="+mn-lt"/>
              </a:rPr>
              <a:t>RFID Tag、条码、手持终端、车载终端、固定式及天线</a:t>
            </a:r>
            <a:endParaRPr lang="zh-CN" altLang="en-US" sz="1200" dirty="0">
              <a:solidFill>
                <a:schemeClr val="bg1"/>
              </a:solidFill>
              <a:latin typeface="+mn-ea"/>
              <a:ea typeface="+mn-ea"/>
              <a:cs typeface="+mn-ea"/>
              <a:sym typeface="+mn-lt"/>
            </a:endParaRPr>
          </a:p>
          <a:p>
            <a:pPr>
              <a:lnSpc>
                <a:spcPct val="150000"/>
              </a:lnSpc>
            </a:pPr>
            <a:endParaRPr lang="en-US" altLang="zh-CN" sz="1200" dirty="0">
              <a:solidFill>
                <a:schemeClr val="bg1"/>
              </a:solidFill>
              <a:latin typeface="+mn-ea"/>
              <a:ea typeface="+mn-ea"/>
              <a:cs typeface="+mn-ea"/>
              <a:sym typeface="+mn-lt"/>
            </a:endParaRPr>
          </a:p>
          <a:p>
            <a:pPr>
              <a:lnSpc>
                <a:spcPct val="150000"/>
              </a:lnSpc>
            </a:pPr>
            <a:r>
              <a:rPr lang="zh-CN" altLang="en-US" sz="1200" b="1" dirty="0">
                <a:solidFill>
                  <a:schemeClr val="bg1"/>
                </a:solidFill>
                <a:latin typeface="+mn-ea"/>
                <a:ea typeface="+mn-ea"/>
                <a:cs typeface="+mn-ea"/>
                <a:sym typeface="+mn-lt"/>
              </a:rPr>
              <a:t>第二层通信层</a:t>
            </a:r>
            <a:endParaRPr lang="en-US" altLang="zh-CN" sz="1200" b="1" dirty="0">
              <a:solidFill>
                <a:schemeClr val="bg1"/>
              </a:solidFill>
              <a:latin typeface="+mn-ea"/>
              <a:ea typeface="+mn-ea"/>
              <a:cs typeface="+mn-ea"/>
              <a:sym typeface="+mn-lt"/>
            </a:endParaRPr>
          </a:p>
          <a:p>
            <a:pPr>
              <a:lnSpc>
                <a:spcPct val="150000"/>
              </a:lnSpc>
            </a:pPr>
            <a:r>
              <a:rPr lang="zh-CN" altLang="en-US" sz="1200" dirty="0">
                <a:solidFill>
                  <a:schemeClr val="bg1"/>
                </a:solidFill>
                <a:latin typeface="+mn-ea"/>
                <a:ea typeface="+mn-ea"/>
                <a:cs typeface="+mn-ea"/>
                <a:sym typeface="+mn-lt"/>
              </a:rPr>
              <a:t>各种无线通信技术WIFI、蓝牙、</a:t>
            </a:r>
            <a:r>
              <a:rPr lang="en-US" altLang="zh-CN" sz="1200" dirty="0">
                <a:solidFill>
                  <a:schemeClr val="bg1"/>
                </a:solidFill>
                <a:latin typeface="+mn-ea"/>
                <a:ea typeface="+mn-ea"/>
                <a:cs typeface="+mn-ea"/>
                <a:sym typeface="+mn-lt"/>
              </a:rPr>
              <a:t>NB-IoT</a:t>
            </a:r>
            <a:r>
              <a:rPr lang="zh-CN" altLang="en-US" sz="1200" dirty="0">
                <a:solidFill>
                  <a:schemeClr val="bg1"/>
                </a:solidFill>
                <a:latin typeface="+mn-ea"/>
                <a:ea typeface="+mn-ea"/>
                <a:cs typeface="+mn-ea"/>
                <a:sym typeface="+mn-lt"/>
              </a:rPr>
              <a:t>、</a:t>
            </a:r>
            <a:r>
              <a:rPr lang="en-US" altLang="zh-CN" sz="1200" dirty="0" err="1">
                <a:solidFill>
                  <a:schemeClr val="bg1"/>
                </a:solidFill>
                <a:latin typeface="+mn-ea"/>
                <a:ea typeface="+mn-ea"/>
                <a:cs typeface="+mn-ea"/>
                <a:sym typeface="+mn-lt"/>
              </a:rPr>
              <a:t>LoRa</a:t>
            </a:r>
            <a:r>
              <a:rPr lang="zh-CN" altLang="en-US" sz="1200" dirty="0">
                <a:solidFill>
                  <a:schemeClr val="bg1"/>
                </a:solidFill>
                <a:latin typeface="+mn-ea"/>
                <a:ea typeface="+mn-ea"/>
                <a:cs typeface="+mn-ea"/>
                <a:sym typeface="+mn-lt"/>
              </a:rPr>
              <a:t>、</a:t>
            </a:r>
            <a:r>
              <a:rPr lang="en-US" altLang="zh-CN" sz="1200" dirty="0">
                <a:solidFill>
                  <a:schemeClr val="bg1"/>
                </a:solidFill>
                <a:latin typeface="+mn-ea"/>
                <a:ea typeface="+mn-ea"/>
                <a:cs typeface="+mn-ea"/>
                <a:sym typeface="+mn-lt"/>
              </a:rPr>
              <a:t>2G/</a:t>
            </a:r>
            <a:r>
              <a:rPr lang="zh-CN" altLang="en-US" sz="1200" dirty="0">
                <a:solidFill>
                  <a:schemeClr val="bg1"/>
                </a:solidFill>
                <a:latin typeface="+mn-ea"/>
                <a:ea typeface="+mn-ea"/>
                <a:cs typeface="+mn-ea"/>
                <a:sym typeface="+mn-lt"/>
              </a:rPr>
              <a:t>3G</a:t>
            </a:r>
            <a:r>
              <a:rPr lang="en-US" altLang="zh-CN" sz="1200" dirty="0">
                <a:solidFill>
                  <a:schemeClr val="bg1"/>
                </a:solidFill>
                <a:latin typeface="+mn-ea"/>
                <a:ea typeface="+mn-ea"/>
                <a:cs typeface="+mn-ea"/>
                <a:sym typeface="+mn-lt"/>
              </a:rPr>
              <a:t>/4G</a:t>
            </a:r>
            <a:r>
              <a:rPr lang="zh-CN" altLang="en-US" sz="1200" dirty="0">
                <a:solidFill>
                  <a:schemeClr val="bg1"/>
                </a:solidFill>
                <a:latin typeface="+mn-ea"/>
                <a:ea typeface="+mn-ea"/>
                <a:cs typeface="+mn-ea"/>
                <a:sym typeface="+mn-lt"/>
              </a:rPr>
              <a:t>等</a:t>
            </a:r>
            <a:endParaRPr lang="zh-CN" altLang="en-US" sz="1200" dirty="0">
              <a:solidFill>
                <a:schemeClr val="bg1"/>
              </a:solidFill>
              <a:latin typeface="+mn-ea"/>
              <a:ea typeface="+mn-ea"/>
              <a:cs typeface="+mn-ea"/>
              <a:sym typeface="+mn-lt"/>
            </a:endParaRPr>
          </a:p>
          <a:p>
            <a:pPr>
              <a:lnSpc>
                <a:spcPct val="150000"/>
              </a:lnSpc>
            </a:pPr>
            <a:endParaRPr lang="en-US" altLang="zh-CN" sz="1200" dirty="0">
              <a:solidFill>
                <a:schemeClr val="bg1"/>
              </a:solidFill>
              <a:latin typeface="+mn-ea"/>
              <a:ea typeface="+mn-ea"/>
              <a:cs typeface="+mn-ea"/>
              <a:sym typeface="+mn-lt"/>
            </a:endParaRPr>
          </a:p>
          <a:p>
            <a:pPr>
              <a:lnSpc>
                <a:spcPct val="150000"/>
              </a:lnSpc>
            </a:pPr>
            <a:r>
              <a:rPr lang="zh-CN" altLang="en-US" sz="1200" b="1" dirty="0">
                <a:solidFill>
                  <a:schemeClr val="bg1"/>
                </a:solidFill>
                <a:latin typeface="+mn-ea"/>
                <a:ea typeface="+mn-ea"/>
                <a:cs typeface="+mn-ea"/>
                <a:sym typeface="+mn-lt"/>
              </a:rPr>
              <a:t>第三层应用层</a:t>
            </a:r>
            <a:endParaRPr lang="en-US" altLang="zh-CN" sz="1200" b="1" dirty="0">
              <a:solidFill>
                <a:schemeClr val="bg1"/>
              </a:solidFill>
              <a:latin typeface="+mn-ea"/>
              <a:ea typeface="+mn-ea"/>
              <a:cs typeface="+mn-ea"/>
              <a:sym typeface="+mn-lt"/>
            </a:endParaRPr>
          </a:p>
          <a:p>
            <a:pPr>
              <a:lnSpc>
                <a:spcPct val="150000"/>
              </a:lnSpc>
            </a:pPr>
            <a:r>
              <a:rPr lang="zh-CN" altLang="en-US" sz="1200" dirty="0">
                <a:solidFill>
                  <a:schemeClr val="bg1"/>
                </a:solidFill>
                <a:latin typeface="+mn-ea"/>
                <a:ea typeface="+mn-ea"/>
                <a:cs typeface="+mn-ea"/>
                <a:sym typeface="+mn-lt"/>
              </a:rPr>
              <a:t>完成对采集数据的处理，包括入库管理、出库管理以及库位管理等功能</a:t>
            </a:r>
            <a:endParaRPr lang="zh-CN" altLang="en-US" sz="1200" dirty="0">
              <a:solidFill>
                <a:schemeClr val="bg1"/>
              </a:solidFill>
              <a:latin typeface="+mn-ea"/>
              <a:ea typeface="+mn-ea"/>
              <a:cs typeface="+mn-ea"/>
              <a:sym typeface="+mn-lt"/>
            </a:endParaRPr>
          </a:p>
          <a:p>
            <a:pPr>
              <a:lnSpc>
                <a:spcPct val="150000"/>
              </a:lnSpc>
            </a:pPr>
            <a:endParaRPr lang="en-US" altLang="zh-CN" sz="1200" dirty="0">
              <a:solidFill>
                <a:schemeClr val="bg1"/>
              </a:solidFill>
              <a:latin typeface="+mn-ea"/>
              <a:ea typeface="+mn-ea"/>
              <a:cs typeface="+mn-ea"/>
              <a:sym typeface="+mn-lt"/>
            </a:endParaRPr>
          </a:p>
          <a:p>
            <a:pPr>
              <a:lnSpc>
                <a:spcPct val="150000"/>
              </a:lnSpc>
            </a:pPr>
            <a:r>
              <a:rPr lang="zh-CN" altLang="en-US" sz="1200" b="1" dirty="0">
                <a:solidFill>
                  <a:schemeClr val="bg1"/>
                </a:solidFill>
                <a:latin typeface="+mn-ea"/>
                <a:ea typeface="+mn-ea"/>
                <a:cs typeface="+mn-ea"/>
                <a:sym typeface="+mn-lt"/>
              </a:rPr>
              <a:t>第四层数据集成层</a:t>
            </a:r>
            <a:endParaRPr lang="en-US" altLang="zh-CN" sz="1200" b="1" dirty="0">
              <a:solidFill>
                <a:schemeClr val="bg1"/>
              </a:solidFill>
              <a:latin typeface="+mn-ea"/>
              <a:ea typeface="+mn-ea"/>
              <a:cs typeface="+mn-ea"/>
              <a:sym typeface="+mn-lt"/>
            </a:endParaRPr>
          </a:p>
          <a:p>
            <a:pPr>
              <a:lnSpc>
                <a:spcPct val="150000"/>
              </a:lnSpc>
            </a:pPr>
            <a:r>
              <a:rPr lang="zh-CN" altLang="en-US" sz="1200" dirty="0">
                <a:solidFill>
                  <a:schemeClr val="bg1"/>
                </a:solidFill>
                <a:latin typeface="+mn-ea"/>
                <a:ea typeface="+mn-ea"/>
                <a:cs typeface="+mn-ea"/>
                <a:sym typeface="+mn-lt"/>
              </a:rPr>
              <a:t>完成与企业内其他系统的互连，实现数据共享和透明</a:t>
            </a:r>
            <a:endParaRPr lang="zh-CN" altLang="en-US" sz="1200" dirty="0">
              <a:solidFill>
                <a:schemeClr val="bg1"/>
              </a:solidFill>
              <a:latin typeface="+mn-ea"/>
              <a:ea typeface="+mn-ea"/>
              <a:cs typeface="+mn-ea"/>
              <a:sym typeface="+mn-lt"/>
            </a:endParaRPr>
          </a:p>
        </p:txBody>
      </p:sp>
      <p:sp>
        <p:nvSpPr>
          <p:cNvPr id="5" name="文本框 4"/>
          <p:cNvSpPr txBox="1"/>
          <p:nvPr/>
        </p:nvSpPr>
        <p:spPr>
          <a:xfrm>
            <a:off x="664816" y="567035"/>
            <a:ext cx="7069770" cy="460375"/>
          </a:xfrm>
          <a:prstGeom prst="rect">
            <a:avLst/>
          </a:prstGeom>
          <a:noFill/>
        </p:spPr>
        <p:txBody>
          <a:bodyPr wrap="square" rtlCol="0">
            <a:spAutoFit/>
          </a:bodyPr>
          <a:lstStyle/>
          <a:p>
            <a:pPr algn="l"/>
            <a:r>
              <a:rPr lang="zh-CN" altLang="en-US" sz="2400" b="1" dirty="0">
                <a:solidFill>
                  <a:srgbClr val="FFC000"/>
                </a:solidFill>
                <a:latin typeface="+mn-lt"/>
                <a:ea typeface="+mn-ea"/>
                <a:cs typeface="+mn-ea"/>
              </a:rPr>
              <a:t>某知名ODM/OEM工厂智能仓储解决方案</a:t>
            </a:r>
            <a:endParaRPr lang="zh-CN" altLang="en-US" sz="2400" b="1" dirty="0">
              <a:solidFill>
                <a:srgbClr val="FFC000"/>
              </a:solidFill>
              <a:latin typeface="+mn-lt"/>
              <a:ea typeface="+mn-ea"/>
              <a:cs typeface="+mn-ea"/>
              <a:sym typeface="+mn-lt"/>
            </a:endParaRPr>
          </a:p>
        </p:txBody>
      </p:sp>
      <p:sp>
        <p:nvSpPr>
          <p:cNvPr id="6" name="PA-文本框 6"/>
          <p:cNvSpPr txBox="1"/>
          <p:nvPr>
            <p:custDataLst>
              <p:tags r:id="rId2"/>
            </p:custDataLst>
          </p:nvPr>
        </p:nvSpPr>
        <p:spPr>
          <a:xfrm>
            <a:off x="6096000" y="1732447"/>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系统体系结构</a:t>
            </a:r>
            <a:endParaRPr lang="zh-CN" altLang="en-US" b="1" dirty="0">
              <a:solidFill>
                <a:srgbClr val="4CD1D7"/>
              </a:solidFill>
              <a:latin typeface="+mn-lt"/>
              <a:ea typeface="+mn-ea"/>
              <a:cs typeface="+mn-ea"/>
              <a:sym typeface="+mn-lt"/>
            </a:endParaRPr>
          </a:p>
        </p:txBody>
      </p:sp>
      <p:cxnSp>
        <p:nvCxnSpPr>
          <p:cNvPr id="7" name="PA-直接连接符 7"/>
          <p:cNvCxnSpPr/>
          <p:nvPr>
            <p:custDataLst>
              <p:tags r:id="rId3"/>
            </p:custDataLst>
          </p:nvPr>
        </p:nvCxnSpPr>
        <p:spPr>
          <a:xfrm>
            <a:off x="7734586" y="1932529"/>
            <a:ext cx="324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57831" y="611485"/>
            <a:ext cx="7069770" cy="460375"/>
          </a:xfrm>
          <a:prstGeom prst="rect">
            <a:avLst/>
          </a:prstGeom>
          <a:noFill/>
        </p:spPr>
        <p:txBody>
          <a:bodyPr wrap="square" rtlCol="0">
            <a:spAutoFit/>
          </a:bodyPr>
          <a:lstStyle/>
          <a:p>
            <a:pPr algn="l"/>
            <a:r>
              <a:rPr lang="zh-CN" altLang="en-US" sz="2400" b="1" dirty="0">
                <a:solidFill>
                  <a:srgbClr val="FFC000"/>
                </a:solidFill>
                <a:latin typeface="+mn-lt"/>
                <a:ea typeface="+mn-ea"/>
                <a:cs typeface="+mn-ea"/>
              </a:rPr>
              <a:t>某知名ODM/OEM工厂智能仓储解决方案</a:t>
            </a:r>
            <a:endParaRPr lang="zh-CN" altLang="en-US" sz="2400" b="1" dirty="0">
              <a:solidFill>
                <a:srgbClr val="FFC000"/>
              </a:solidFill>
              <a:latin typeface="+mn-lt"/>
              <a:ea typeface="+mn-ea"/>
              <a:cs typeface="+mn-ea"/>
              <a:sym typeface="+mn-lt"/>
            </a:endParaRPr>
          </a:p>
        </p:txBody>
      </p:sp>
      <p:sp>
        <p:nvSpPr>
          <p:cNvPr id="6" name="PA-文本框 6"/>
          <p:cNvSpPr txBox="1"/>
          <p:nvPr>
            <p:custDataLst>
              <p:tags r:id="rId1"/>
            </p:custDataLst>
          </p:nvPr>
        </p:nvSpPr>
        <p:spPr>
          <a:xfrm>
            <a:off x="1335081" y="1820898"/>
            <a:ext cx="4453890" cy="369332"/>
          </a:xfrm>
          <a:prstGeom prst="rect">
            <a:avLst/>
          </a:prstGeom>
          <a:noFill/>
        </p:spPr>
        <p:txBody>
          <a:bodyPr wrap="square" rtlCol="0" anchor="t">
            <a:spAutoFit/>
          </a:bodyPr>
          <a:lstStyle/>
          <a:p>
            <a:r>
              <a:rPr lang="zh-CN" altLang="en-US" b="1" dirty="0">
                <a:solidFill>
                  <a:srgbClr val="4CD1D7"/>
                </a:solidFill>
                <a:latin typeface="+mn-lt"/>
                <a:ea typeface="+mn-ea"/>
                <a:cs typeface="+mn-ea"/>
                <a:sym typeface="+mn-lt"/>
              </a:rPr>
              <a:t>方案优势</a:t>
            </a:r>
            <a:endParaRPr lang="zh-CN" altLang="en-US" b="1" dirty="0">
              <a:solidFill>
                <a:srgbClr val="4CD1D7"/>
              </a:solidFill>
              <a:latin typeface="+mn-lt"/>
              <a:ea typeface="+mn-ea"/>
              <a:cs typeface="+mn-ea"/>
              <a:sym typeface="+mn-lt"/>
            </a:endParaRPr>
          </a:p>
        </p:txBody>
      </p:sp>
      <p:cxnSp>
        <p:nvCxnSpPr>
          <p:cNvPr id="7" name="PA-直接连接符 7"/>
          <p:cNvCxnSpPr/>
          <p:nvPr>
            <p:custDataLst>
              <p:tags r:id="rId2"/>
            </p:custDataLst>
          </p:nvPr>
        </p:nvCxnSpPr>
        <p:spPr>
          <a:xfrm>
            <a:off x="2437441" y="2020980"/>
            <a:ext cx="442941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4748530" y="3133725"/>
            <a:ext cx="2590800" cy="640080"/>
          </a:xfrm>
          <a:prstGeom prst="rect">
            <a:avLst/>
          </a:prstGeom>
          <a:noFill/>
        </p:spPr>
        <p:txBody>
          <a:bodyPr wrap="square" rtlCol="0" anchor="t">
            <a:spAutoFit/>
          </a:bodyPr>
          <a:lstStyle/>
          <a:p>
            <a:pPr>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mn-ea"/>
                <a:sym typeface="+mn-lt"/>
              </a:rPr>
              <a:t>设备联网、数据上云</a:t>
            </a:r>
            <a:endParaRPr lang="zh-CN" altLang="en-US" sz="1200" dirty="0">
              <a:solidFill>
                <a:schemeClr val="bg1"/>
              </a:solidFill>
              <a:latin typeface="微软雅黑" panose="020B0503020204020204" pitchFamily="2" charset="-122"/>
              <a:ea typeface="微软雅黑" panose="020B0503020204020204" pitchFamily="2" charset="-122"/>
              <a:cs typeface="+mn-ea"/>
              <a:sym typeface="+mn-lt"/>
            </a:endParaRPr>
          </a:p>
          <a:p>
            <a:pPr>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mn-ea"/>
                <a:sym typeface="+mn-lt"/>
              </a:rPr>
              <a:t>可远程管理和维护，降低人力成本。</a:t>
            </a:r>
            <a:endParaRPr lang="zh-CN" altLang="en-US" sz="1200" dirty="0">
              <a:solidFill>
                <a:schemeClr val="bg1"/>
              </a:solidFill>
              <a:latin typeface="微软雅黑" panose="020B0503020204020204" pitchFamily="2" charset="-122"/>
              <a:ea typeface="微软雅黑" panose="020B0503020204020204" pitchFamily="2" charset="-122"/>
              <a:cs typeface="+mn-ea"/>
              <a:sym typeface="+mn-lt"/>
            </a:endParaRPr>
          </a:p>
        </p:txBody>
      </p:sp>
      <p:sp>
        <p:nvSpPr>
          <p:cNvPr id="17" name="文本框 16"/>
          <p:cNvSpPr txBox="1"/>
          <p:nvPr/>
        </p:nvSpPr>
        <p:spPr>
          <a:xfrm>
            <a:off x="1335081" y="3133611"/>
            <a:ext cx="2287077" cy="1291590"/>
          </a:xfrm>
          <a:prstGeom prst="rect">
            <a:avLst/>
          </a:prstGeom>
          <a:noFill/>
        </p:spPr>
        <p:txBody>
          <a:bodyPr wrap="square" rtlCol="0" anchor="t">
            <a:spAutoFit/>
          </a:bodyPr>
          <a:lstStyle/>
          <a:p>
            <a:pPr algn="just">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mn-ea"/>
                <a:sym typeface="+mn-lt"/>
              </a:rPr>
              <a:t>仓库作业全部实现机械化和自动化，节省人力，提高作业效率。</a:t>
            </a:r>
            <a:endParaRPr lang="zh-CN" altLang="en-US" sz="1600" dirty="0">
              <a:solidFill>
                <a:schemeClr val="bg1"/>
              </a:solidFill>
              <a:cs typeface="+mn-ea"/>
              <a:sym typeface="+mn-lt"/>
            </a:endParaRPr>
          </a:p>
          <a:p>
            <a:pPr algn="just">
              <a:lnSpc>
                <a:spcPct val="150000"/>
              </a:lnSpc>
            </a:pPr>
            <a:endParaRPr lang="zh-CN" altLang="en-US" sz="1600" dirty="0">
              <a:solidFill>
                <a:schemeClr val="bg1"/>
              </a:solidFill>
              <a:latin typeface="+mn-lt"/>
              <a:ea typeface="+mn-ea"/>
              <a:cs typeface="+mn-ea"/>
              <a:sym typeface="+mn-lt"/>
            </a:endParaRPr>
          </a:p>
        </p:txBody>
      </p:sp>
      <p:sp>
        <p:nvSpPr>
          <p:cNvPr id="18" name="文本框 17"/>
          <p:cNvSpPr txBox="1"/>
          <p:nvPr/>
        </p:nvSpPr>
        <p:spPr>
          <a:xfrm>
            <a:off x="8131961" y="3133611"/>
            <a:ext cx="2287076" cy="1106805"/>
          </a:xfrm>
          <a:prstGeom prst="rect">
            <a:avLst/>
          </a:prstGeom>
          <a:noFill/>
        </p:spPr>
        <p:txBody>
          <a:bodyPr wrap="square" rtlCol="0" anchor="t">
            <a:spAutoFit/>
          </a:bodyPr>
          <a:lstStyle/>
          <a:p>
            <a:pPr>
              <a:lnSpc>
                <a:spcPct val="150000"/>
              </a:lnSpc>
            </a:pPr>
            <a:r>
              <a:rPr lang="zh-CN" altLang="en-US" sz="1200" dirty="0">
                <a:solidFill>
                  <a:schemeClr val="bg1"/>
                </a:solidFill>
                <a:latin typeface="微软雅黑" panose="020B0503020204020204" pitchFamily="2" charset="-122"/>
                <a:ea typeface="微软雅黑" panose="020B0503020204020204" pitchFamily="2" charset="-122"/>
                <a:cs typeface="+mn-ea"/>
                <a:sym typeface="+mn-lt"/>
              </a:rPr>
              <a:t>和物料管理系统无缝对接，实现下单、补料、出库线上处理。</a:t>
            </a:r>
            <a:endParaRPr lang="zh-CN" altLang="en-US" sz="1200" dirty="0">
              <a:solidFill>
                <a:schemeClr val="bg1"/>
              </a:solidFill>
              <a:latin typeface="+mn-ea"/>
              <a:cs typeface="+mn-ea"/>
              <a:sym typeface="+mn-lt"/>
            </a:endParaRPr>
          </a:p>
          <a:p>
            <a:pPr>
              <a:lnSpc>
                <a:spcPct val="150000"/>
              </a:lnSpc>
            </a:pPr>
            <a:endParaRPr lang="zh-CN" altLang="en-US" sz="2000" dirty="0">
              <a:solidFill>
                <a:schemeClr val="bg1"/>
              </a:solidFill>
              <a:latin typeface="+mn-lt"/>
              <a:ea typeface="+mn-ea"/>
              <a:cs typeface="+mn-ea"/>
              <a:sym typeface="+mn-lt"/>
            </a:endParaRPr>
          </a:p>
        </p:txBody>
      </p:sp>
      <p:sp>
        <p:nvSpPr>
          <p:cNvPr id="19" name="文本框 18"/>
          <p:cNvSpPr txBox="1"/>
          <p:nvPr/>
        </p:nvSpPr>
        <p:spPr>
          <a:xfrm>
            <a:off x="1335081" y="2552755"/>
            <a:ext cx="639919" cy="584775"/>
          </a:xfrm>
          <a:prstGeom prst="rect">
            <a:avLst/>
          </a:prstGeom>
          <a:noFill/>
        </p:spPr>
        <p:txBody>
          <a:bodyPr wrap="none" rtlCol="0">
            <a:spAutoFit/>
          </a:bodyPr>
          <a:lstStyle/>
          <a:p>
            <a:r>
              <a:rPr lang="en-US" altLang="zh-CN" sz="3200" b="1" dirty="0">
                <a:solidFill>
                  <a:srgbClr val="4CD1D7"/>
                </a:solidFill>
              </a:rPr>
              <a:t>01</a:t>
            </a:r>
            <a:endParaRPr lang="zh-CN" altLang="en-US" sz="3200" b="1" dirty="0">
              <a:solidFill>
                <a:srgbClr val="4CD1D7"/>
              </a:solidFill>
            </a:endParaRPr>
          </a:p>
        </p:txBody>
      </p:sp>
      <p:cxnSp>
        <p:nvCxnSpPr>
          <p:cNvPr id="20" name="PA-直接连接符 7"/>
          <p:cNvCxnSpPr/>
          <p:nvPr>
            <p:custDataLst>
              <p:tags r:id="rId3"/>
            </p:custDataLst>
          </p:nvPr>
        </p:nvCxnSpPr>
        <p:spPr>
          <a:xfrm>
            <a:off x="1440365" y="3135570"/>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4726878" y="2550796"/>
            <a:ext cx="639919" cy="584775"/>
          </a:xfrm>
          <a:prstGeom prst="rect">
            <a:avLst/>
          </a:prstGeom>
          <a:noFill/>
        </p:spPr>
        <p:txBody>
          <a:bodyPr wrap="none" rtlCol="0">
            <a:spAutoFit/>
          </a:bodyPr>
          <a:lstStyle/>
          <a:p>
            <a:r>
              <a:rPr lang="en-US" altLang="zh-CN" sz="3200" b="1" dirty="0">
                <a:solidFill>
                  <a:srgbClr val="4CD1D7"/>
                </a:solidFill>
              </a:rPr>
              <a:t>02</a:t>
            </a:r>
            <a:endParaRPr lang="zh-CN" altLang="en-US" sz="3200" b="1" dirty="0">
              <a:solidFill>
                <a:srgbClr val="4CD1D7"/>
              </a:solidFill>
            </a:endParaRPr>
          </a:p>
        </p:txBody>
      </p:sp>
      <p:cxnSp>
        <p:nvCxnSpPr>
          <p:cNvPr id="22" name="PA-直接连接符 7"/>
          <p:cNvCxnSpPr/>
          <p:nvPr>
            <p:custDataLst>
              <p:tags r:id="rId4"/>
            </p:custDataLst>
          </p:nvPr>
        </p:nvCxnSpPr>
        <p:spPr>
          <a:xfrm>
            <a:off x="4832162" y="3133611"/>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8120256" y="2550795"/>
            <a:ext cx="639919" cy="584775"/>
          </a:xfrm>
          <a:prstGeom prst="rect">
            <a:avLst/>
          </a:prstGeom>
          <a:noFill/>
        </p:spPr>
        <p:txBody>
          <a:bodyPr wrap="none" rtlCol="0">
            <a:spAutoFit/>
          </a:bodyPr>
          <a:lstStyle/>
          <a:p>
            <a:r>
              <a:rPr lang="en-US" altLang="zh-CN" sz="3200" b="1" dirty="0">
                <a:solidFill>
                  <a:srgbClr val="4CD1D7"/>
                </a:solidFill>
              </a:rPr>
              <a:t>03</a:t>
            </a:r>
            <a:endParaRPr lang="zh-CN" altLang="en-US" sz="3200" b="1" dirty="0">
              <a:solidFill>
                <a:srgbClr val="4CD1D7"/>
              </a:solidFill>
            </a:endParaRPr>
          </a:p>
        </p:txBody>
      </p:sp>
      <p:cxnSp>
        <p:nvCxnSpPr>
          <p:cNvPr id="24" name="PA-直接连接符 7"/>
          <p:cNvCxnSpPr/>
          <p:nvPr>
            <p:custDataLst>
              <p:tags r:id="rId5"/>
            </p:custDataLst>
          </p:nvPr>
        </p:nvCxnSpPr>
        <p:spPr>
          <a:xfrm>
            <a:off x="8225540" y="3133610"/>
            <a:ext cx="216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组合 132"/>
          <p:cNvGrpSpPr/>
          <p:nvPr/>
        </p:nvGrpSpPr>
        <p:grpSpPr>
          <a:xfrm>
            <a:off x="6581140" y="3829050"/>
            <a:ext cx="992505" cy="1005205"/>
            <a:chOff x="4305571" y="1566670"/>
            <a:chExt cx="881063" cy="892175"/>
          </a:xfrm>
          <a:solidFill>
            <a:srgbClr val="6AE7FF">
              <a:alpha val="20000"/>
            </a:srgbClr>
          </a:solidFill>
        </p:grpSpPr>
        <p:sp>
          <p:nvSpPr>
            <p:cNvPr id="134" name="Freeform 17"/>
            <p:cNvSpPr>
              <a:spLocks noEditPoints="1"/>
            </p:cNvSpPr>
            <p:nvPr/>
          </p:nvSpPr>
          <p:spPr bwMode="auto">
            <a:xfrm>
              <a:off x="4305571" y="1566670"/>
              <a:ext cx="881063" cy="892175"/>
            </a:xfrm>
            <a:custGeom>
              <a:avLst/>
              <a:gdLst>
                <a:gd name="T0" fmla="*/ 54 w 94"/>
                <a:gd name="T1" fmla="*/ 95 h 95"/>
                <a:gd name="T2" fmla="*/ 56 w 94"/>
                <a:gd name="T3" fmla="*/ 82 h 95"/>
                <a:gd name="T4" fmla="*/ 65 w 94"/>
                <a:gd name="T5" fmla="*/ 78 h 95"/>
                <a:gd name="T6" fmla="*/ 75 w 94"/>
                <a:gd name="T7" fmla="*/ 86 h 95"/>
                <a:gd name="T8" fmla="*/ 85 w 94"/>
                <a:gd name="T9" fmla="*/ 76 h 95"/>
                <a:gd name="T10" fmla="*/ 78 w 94"/>
                <a:gd name="T11" fmla="*/ 66 h 95"/>
                <a:gd name="T12" fmla="*/ 82 w 94"/>
                <a:gd name="T13" fmla="*/ 56 h 95"/>
                <a:gd name="T14" fmla="*/ 94 w 94"/>
                <a:gd name="T15" fmla="*/ 54 h 95"/>
                <a:gd name="T16" fmla="*/ 94 w 94"/>
                <a:gd name="T17" fmla="*/ 41 h 95"/>
                <a:gd name="T18" fmla="*/ 82 w 94"/>
                <a:gd name="T19" fmla="*/ 38 h 95"/>
                <a:gd name="T20" fmla="*/ 81 w 94"/>
                <a:gd name="T21" fmla="*/ 37 h 95"/>
                <a:gd name="T22" fmla="*/ 81 w 94"/>
                <a:gd name="T23" fmla="*/ 37 h 95"/>
                <a:gd name="T24" fmla="*/ 80 w 94"/>
                <a:gd name="T25" fmla="*/ 34 h 95"/>
                <a:gd name="T26" fmla="*/ 79 w 94"/>
                <a:gd name="T27" fmla="*/ 32 h 95"/>
                <a:gd name="T28" fmla="*/ 79 w 94"/>
                <a:gd name="T29" fmla="*/ 32 h 95"/>
                <a:gd name="T30" fmla="*/ 78 w 94"/>
                <a:gd name="T31" fmla="*/ 29 h 95"/>
                <a:gd name="T32" fmla="*/ 85 w 94"/>
                <a:gd name="T33" fmla="*/ 19 h 95"/>
                <a:gd name="T34" fmla="*/ 75 w 94"/>
                <a:gd name="T35" fmla="*/ 9 h 95"/>
                <a:gd name="T36" fmla="*/ 65 w 94"/>
                <a:gd name="T37" fmla="*/ 16 h 95"/>
                <a:gd name="T38" fmla="*/ 56 w 94"/>
                <a:gd name="T39" fmla="*/ 13 h 95"/>
                <a:gd name="T40" fmla="*/ 54 w 94"/>
                <a:gd name="T41" fmla="*/ 0 h 95"/>
                <a:gd name="T42" fmla="*/ 40 w 94"/>
                <a:gd name="T43" fmla="*/ 0 h 95"/>
                <a:gd name="T44" fmla="*/ 38 w 94"/>
                <a:gd name="T45" fmla="*/ 13 h 95"/>
                <a:gd name="T46" fmla="*/ 29 w 94"/>
                <a:gd name="T47" fmla="*/ 16 h 95"/>
                <a:gd name="T48" fmla="*/ 18 w 94"/>
                <a:gd name="T49" fmla="*/ 9 h 95"/>
                <a:gd name="T50" fmla="*/ 9 w 94"/>
                <a:gd name="T51" fmla="*/ 19 h 95"/>
                <a:gd name="T52" fmla="*/ 16 w 94"/>
                <a:gd name="T53" fmla="*/ 29 h 95"/>
                <a:gd name="T54" fmla="*/ 12 w 94"/>
                <a:gd name="T55" fmla="*/ 38 h 95"/>
                <a:gd name="T56" fmla="*/ 0 w 94"/>
                <a:gd name="T57" fmla="*/ 41 h 95"/>
                <a:gd name="T58" fmla="*/ 0 w 94"/>
                <a:gd name="T59" fmla="*/ 54 h 95"/>
                <a:gd name="T60" fmla="*/ 12 w 94"/>
                <a:gd name="T61" fmla="*/ 56 h 95"/>
                <a:gd name="T62" fmla="*/ 16 w 94"/>
                <a:gd name="T63" fmla="*/ 66 h 95"/>
                <a:gd name="T64" fmla="*/ 9 w 94"/>
                <a:gd name="T65" fmla="*/ 76 h 95"/>
                <a:gd name="T66" fmla="*/ 18 w 94"/>
                <a:gd name="T67" fmla="*/ 86 h 95"/>
                <a:gd name="T68" fmla="*/ 29 w 94"/>
                <a:gd name="T69" fmla="*/ 78 h 95"/>
                <a:gd name="T70" fmla="*/ 38 w 94"/>
                <a:gd name="T71" fmla="*/ 82 h 95"/>
                <a:gd name="T72" fmla="*/ 40 w 94"/>
                <a:gd name="T73" fmla="*/ 95 h 95"/>
                <a:gd name="T74" fmla="*/ 54 w 94"/>
                <a:gd name="T75" fmla="*/ 95 h 95"/>
                <a:gd name="T76" fmla="*/ 72 w 94"/>
                <a:gd name="T77" fmla="*/ 44 h 95"/>
                <a:gd name="T78" fmla="*/ 50 w 94"/>
                <a:gd name="T79" fmla="*/ 72 h 95"/>
                <a:gd name="T80" fmla="*/ 22 w 94"/>
                <a:gd name="T81" fmla="*/ 51 h 95"/>
                <a:gd name="T82" fmla="*/ 44 w 94"/>
                <a:gd name="T83" fmla="*/ 22 h 95"/>
                <a:gd name="T84" fmla="*/ 55 w 94"/>
                <a:gd name="T85" fmla="*/ 24 h 95"/>
                <a:gd name="T86" fmla="*/ 55 w 94"/>
                <a:gd name="T87" fmla="*/ 24 h 95"/>
                <a:gd name="T88" fmla="*/ 65 w 94"/>
                <a:gd name="T89" fmla="*/ 30 h 95"/>
                <a:gd name="T90" fmla="*/ 69 w 94"/>
                <a:gd name="T91" fmla="*/ 35 h 95"/>
                <a:gd name="T92" fmla="*/ 72 w 94"/>
                <a:gd name="T93" fmla="*/ 4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4" h="95">
                  <a:moveTo>
                    <a:pt x="54" y="95"/>
                  </a:moveTo>
                  <a:cubicBezTo>
                    <a:pt x="56" y="82"/>
                    <a:pt x="56" y="82"/>
                    <a:pt x="56" y="82"/>
                  </a:cubicBezTo>
                  <a:cubicBezTo>
                    <a:pt x="65" y="78"/>
                    <a:pt x="65" y="78"/>
                    <a:pt x="65" y="78"/>
                  </a:cubicBezTo>
                  <a:cubicBezTo>
                    <a:pt x="75" y="86"/>
                    <a:pt x="75" y="86"/>
                    <a:pt x="75" y="86"/>
                  </a:cubicBezTo>
                  <a:cubicBezTo>
                    <a:pt x="85" y="76"/>
                    <a:pt x="85" y="76"/>
                    <a:pt x="85" y="76"/>
                  </a:cubicBezTo>
                  <a:cubicBezTo>
                    <a:pt x="78" y="66"/>
                    <a:pt x="78" y="66"/>
                    <a:pt x="78" y="66"/>
                  </a:cubicBezTo>
                  <a:cubicBezTo>
                    <a:pt x="82" y="56"/>
                    <a:pt x="82" y="56"/>
                    <a:pt x="82" y="56"/>
                  </a:cubicBezTo>
                  <a:cubicBezTo>
                    <a:pt x="94" y="54"/>
                    <a:pt x="94" y="54"/>
                    <a:pt x="94" y="54"/>
                  </a:cubicBezTo>
                  <a:cubicBezTo>
                    <a:pt x="94" y="41"/>
                    <a:pt x="94" y="41"/>
                    <a:pt x="94" y="41"/>
                  </a:cubicBezTo>
                  <a:cubicBezTo>
                    <a:pt x="82" y="38"/>
                    <a:pt x="82" y="38"/>
                    <a:pt x="82" y="38"/>
                  </a:cubicBezTo>
                  <a:cubicBezTo>
                    <a:pt x="81" y="37"/>
                    <a:pt x="81" y="37"/>
                    <a:pt x="81" y="37"/>
                  </a:cubicBezTo>
                  <a:cubicBezTo>
                    <a:pt x="81" y="37"/>
                    <a:pt x="81" y="37"/>
                    <a:pt x="81" y="37"/>
                  </a:cubicBezTo>
                  <a:cubicBezTo>
                    <a:pt x="80" y="34"/>
                    <a:pt x="80" y="34"/>
                    <a:pt x="80" y="34"/>
                  </a:cubicBezTo>
                  <a:cubicBezTo>
                    <a:pt x="79" y="32"/>
                    <a:pt x="79" y="32"/>
                    <a:pt x="79" y="32"/>
                  </a:cubicBezTo>
                  <a:cubicBezTo>
                    <a:pt x="79" y="32"/>
                    <a:pt x="79" y="32"/>
                    <a:pt x="79" y="32"/>
                  </a:cubicBezTo>
                  <a:cubicBezTo>
                    <a:pt x="78" y="29"/>
                    <a:pt x="78" y="29"/>
                    <a:pt x="78" y="29"/>
                  </a:cubicBezTo>
                  <a:cubicBezTo>
                    <a:pt x="85" y="19"/>
                    <a:pt x="85" y="19"/>
                    <a:pt x="85" y="19"/>
                  </a:cubicBezTo>
                  <a:cubicBezTo>
                    <a:pt x="75" y="9"/>
                    <a:pt x="75" y="9"/>
                    <a:pt x="75" y="9"/>
                  </a:cubicBezTo>
                  <a:cubicBezTo>
                    <a:pt x="65" y="16"/>
                    <a:pt x="65" y="16"/>
                    <a:pt x="65" y="16"/>
                  </a:cubicBezTo>
                  <a:cubicBezTo>
                    <a:pt x="56" y="13"/>
                    <a:pt x="56" y="13"/>
                    <a:pt x="56" y="13"/>
                  </a:cubicBezTo>
                  <a:cubicBezTo>
                    <a:pt x="54" y="0"/>
                    <a:pt x="54" y="0"/>
                    <a:pt x="54" y="0"/>
                  </a:cubicBezTo>
                  <a:cubicBezTo>
                    <a:pt x="40" y="0"/>
                    <a:pt x="40" y="0"/>
                    <a:pt x="40" y="0"/>
                  </a:cubicBezTo>
                  <a:cubicBezTo>
                    <a:pt x="38" y="13"/>
                    <a:pt x="38" y="13"/>
                    <a:pt x="38" y="13"/>
                  </a:cubicBezTo>
                  <a:cubicBezTo>
                    <a:pt x="29" y="16"/>
                    <a:pt x="29" y="16"/>
                    <a:pt x="29" y="16"/>
                  </a:cubicBezTo>
                  <a:cubicBezTo>
                    <a:pt x="18" y="9"/>
                    <a:pt x="18" y="9"/>
                    <a:pt x="18" y="9"/>
                  </a:cubicBezTo>
                  <a:cubicBezTo>
                    <a:pt x="9" y="19"/>
                    <a:pt x="9" y="19"/>
                    <a:pt x="9" y="19"/>
                  </a:cubicBezTo>
                  <a:cubicBezTo>
                    <a:pt x="16" y="29"/>
                    <a:pt x="16" y="29"/>
                    <a:pt x="16" y="29"/>
                  </a:cubicBezTo>
                  <a:cubicBezTo>
                    <a:pt x="12" y="38"/>
                    <a:pt x="12" y="38"/>
                    <a:pt x="12" y="38"/>
                  </a:cubicBezTo>
                  <a:cubicBezTo>
                    <a:pt x="0" y="41"/>
                    <a:pt x="0" y="41"/>
                    <a:pt x="0" y="41"/>
                  </a:cubicBezTo>
                  <a:cubicBezTo>
                    <a:pt x="0" y="54"/>
                    <a:pt x="0" y="54"/>
                    <a:pt x="0" y="54"/>
                  </a:cubicBezTo>
                  <a:cubicBezTo>
                    <a:pt x="12" y="56"/>
                    <a:pt x="12" y="56"/>
                    <a:pt x="12" y="56"/>
                  </a:cubicBezTo>
                  <a:cubicBezTo>
                    <a:pt x="16" y="66"/>
                    <a:pt x="16" y="66"/>
                    <a:pt x="16" y="66"/>
                  </a:cubicBezTo>
                  <a:cubicBezTo>
                    <a:pt x="9" y="76"/>
                    <a:pt x="9" y="76"/>
                    <a:pt x="9" y="76"/>
                  </a:cubicBezTo>
                  <a:cubicBezTo>
                    <a:pt x="18" y="86"/>
                    <a:pt x="18" y="86"/>
                    <a:pt x="18" y="86"/>
                  </a:cubicBezTo>
                  <a:cubicBezTo>
                    <a:pt x="29" y="78"/>
                    <a:pt x="29" y="78"/>
                    <a:pt x="29" y="78"/>
                  </a:cubicBezTo>
                  <a:cubicBezTo>
                    <a:pt x="38" y="82"/>
                    <a:pt x="38" y="82"/>
                    <a:pt x="38" y="82"/>
                  </a:cubicBezTo>
                  <a:cubicBezTo>
                    <a:pt x="40" y="95"/>
                    <a:pt x="40" y="95"/>
                    <a:pt x="40" y="95"/>
                  </a:cubicBezTo>
                  <a:cubicBezTo>
                    <a:pt x="54" y="95"/>
                    <a:pt x="54" y="95"/>
                    <a:pt x="54" y="95"/>
                  </a:cubicBezTo>
                  <a:close/>
                  <a:moveTo>
                    <a:pt x="72" y="44"/>
                  </a:moveTo>
                  <a:cubicBezTo>
                    <a:pt x="74" y="58"/>
                    <a:pt x="64" y="71"/>
                    <a:pt x="50" y="72"/>
                  </a:cubicBezTo>
                  <a:cubicBezTo>
                    <a:pt x="37" y="74"/>
                    <a:pt x="24" y="65"/>
                    <a:pt x="22" y="51"/>
                  </a:cubicBezTo>
                  <a:cubicBezTo>
                    <a:pt x="20" y="37"/>
                    <a:pt x="30" y="24"/>
                    <a:pt x="44" y="22"/>
                  </a:cubicBezTo>
                  <a:cubicBezTo>
                    <a:pt x="48" y="22"/>
                    <a:pt x="52" y="22"/>
                    <a:pt x="55" y="24"/>
                  </a:cubicBezTo>
                  <a:cubicBezTo>
                    <a:pt x="55" y="24"/>
                    <a:pt x="55" y="24"/>
                    <a:pt x="55" y="24"/>
                  </a:cubicBezTo>
                  <a:cubicBezTo>
                    <a:pt x="59" y="25"/>
                    <a:pt x="62" y="27"/>
                    <a:pt x="65" y="30"/>
                  </a:cubicBezTo>
                  <a:cubicBezTo>
                    <a:pt x="66" y="31"/>
                    <a:pt x="68" y="33"/>
                    <a:pt x="69" y="35"/>
                  </a:cubicBezTo>
                  <a:cubicBezTo>
                    <a:pt x="70" y="38"/>
                    <a:pt x="72" y="41"/>
                    <a:pt x="72" y="44"/>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sp>
          <p:nvSpPr>
            <p:cNvPr id="135" name="Freeform 18"/>
            <p:cNvSpPr>
              <a:spLocks noEditPoints="1"/>
            </p:cNvSpPr>
            <p:nvPr/>
          </p:nvSpPr>
          <p:spPr bwMode="auto">
            <a:xfrm>
              <a:off x="4605608" y="1839720"/>
              <a:ext cx="280988" cy="327025"/>
            </a:xfrm>
            <a:custGeom>
              <a:avLst/>
              <a:gdLst>
                <a:gd name="T0" fmla="*/ 15 w 30"/>
                <a:gd name="T1" fmla="*/ 0 h 35"/>
                <a:gd name="T2" fmla="*/ 23 w 30"/>
                <a:gd name="T3" fmla="*/ 8 h 35"/>
                <a:gd name="T4" fmla="*/ 15 w 30"/>
                <a:gd name="T5" fmla="*/ 16 h 35"/>
                <a:gd name="T6" fmla="*/ 7 w 30"/>
                <a:gd name="T7" fmla="*/ 8 h 35"/>
                <a:gd name="T8" fmla="*/ 15 w 30"/>
                <a:gd name="T9" fmla="*/ 0 h 35"/>
                <a:gd name="T10" fmla="*/ 6 w 30"/>
                <a:gd name="T11" fmla="*/ 18 h 35"/>
                <a:gd name="T12" fmla="*/ 10 w 30"/>
                <a:gd name="T13" fmla="*/ 18 h 35"/>
                <a:gd name="T14" fmla="*/ 13 w 30"/>
                <a:gd name="T15" fmla="*/ 24 h 35"/>
                <a:gd name="T16" fmla="*/ 17 w 30"/>
                <a:gd name="T17" fmla="*/ 24 h 35"/>
                <a:gd name="T18" fmla="*/ 20 w 30"/>
                <a:gd name="T19" fmla="*/ 18 h 35"/>
                <a:gd name="T20" fmla="*/ 24 w 30"/>
                <a:gd name="T21" fmla="*/ 18 h 35"/>
                <a:gd name="T22" fmla="*/ 30 w 30"/>
                <a:gd name="T23" fmla="*/ 25 h 35"/>
                <a:gd name="T24" fmla="*/ 30 w 30"/>
                <a:gd name="T25" fmla="*/ 35 h 35"/>
                <a:gd name="T26" fmla="*/ 0 w 30"/>
                <a:gd name="T27" fmla="*/ 35 h 35"/>
                <a:gd name="T28" fmla="*/ 0 w 30"/>
                <a:gd name="T29" fmla="*/ 25 h 35"/>
                <a:gd name="T30" fmla="*/ 6 w 30"/>
                <a:gd name="T3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15" y="0"/>
                  </a:moveTo>
                  <a:cubicBezTo>
                    <a:pt x="20" y="0"/>
                    <a:pt x="23" y="3"/>
                    <a:pt x="23" y="8"/>
                  </a:cubicBezTo>
                  <a:cubicBezTo>
                    <a:pt x="23" y="13"/>
                    <a:pt x="20" y="16"/>
                    <a:pt x="15" y="16"/>
                  </a:cubicBezTo>
                  <a:cubicBezTo>
                    <a:pt x="10" y="16"/>
                    <a:pt x="7" y="13"/>
                    <a:pt x="7" y="8"/>
                  </a:cubicBezTo>
                  <a:cubicBezTo>
                    <a:pt x="7" y="3"/>
                    <a:pt x="10" y="0"/>
                    <a:pt x="15" y="0"/>
                  </a:cubicBezTo>
                  <a:close/>
                  <a:moveTo>
                    <a:pt x="6" y="18"/>
                  </a:moveTo>
                  <a:cubicBezTo>
                    <a:pt x="10" y="18"/>
                    <a:pt x="10" y="18"/>
                    <a:pt x="10" y="18"/>
                  </a:cubicBezTo>
                  <a:cubicBezTo>
                    <a:pt x="13" y="24"/>
                    <a:pt x="13" y="24"/>
                    <a:pt x="13" y="24"/>
                  </a:cubicBezTo>
                  <a:cubicBezTo>
                    <a:pt x="14" y="26"/>
                    <a:pt x="16" y="26"/>
                    <a:pt x="17" y="24"/>
                  </a:cubicBezTo>
                  <a:cubicBezTo>
                    <a:pt x="20" y="18"/>
                    <a:pt x="20" y="18"/>
                    <a:pt x="20" y="18"/>
                  </a:cubicBezTo>
                  <a:cubicBezTo>
                    <a:pt x="24" y="18"/>
                    <a:pt x="24" y="18"/>
                    <a:pt x="24" y="18"/>
                  </a:cubicBezTo>
                  <a:cubicBezTo>
                    <a:pt x="27" y="18"/>
                    <a:pt x="30" y="21"/>
                    <a:pt x="30" y="25"/>
                  </a:cubicBezTo>
                  <a:cubicBezTo>
                    <a:pt x="30" y="35"/>
                    <a:pt x="30" y="35"/>
                    <a:pt x="30" y="35"/>
                  </a:cubicBezTo>
                  <a:cubicBezTo>
                    <a:pt x="25" y="35"/>
                    <a:pt x="5" y="35"/>
                    <a:pt x="0" y="35"/>
                  </a:cubicBezTo>
                  <a:cubicBezTo>
                    <a:pt x="0" y="25"/>
                    <a:pt x="0" y="25"/>
                    <a:pt x="0" y="25"/>
                  </a:cubicBezTo>
                  <a:cubicBezTo>
                    <a:pt x="0" y="21"/>
                    <a:pt x="3" y="18"/>
                    <a:pt x="6" y="18"/>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grpSp>
      <p:grpSp>
        <p:nvGrpSpPr>
          <p:cNvPr id="136" name="组合 135"/>
          <p:cNvGrpSpPr/>
          <p:nvPr/>
        </p:nvGrpSpPr>
        <p:grpSpPr>
          <a:xfrm>
            <a:off x="4933950" y="3382010"/>
            <a:ext cx="1647190" cy="1649095"/>
            <a:chOff x="3381108" y="2279458"/>
            <a:chExt cx="1462088" cy="1463675"/>
          </a:xfrm>
          <a:solidFill>
            <a:srgbClr val="6AE7FF">
              <a:alpha val="50000"/>
            </a:srgbClr>
          </a:solidFill>
        </p:grpSpPr>
        <p:sp>
          <p:nvSpPr>
            <p:cNvPr id="137" name="Freeform 19"/>
            <p:cNvSpPr>
              <a:spLocks noEditPoints="1"/>
            </p:cNvSpPr>
            <p:nvPr/>
          </p:nvSpPr>
          <p:spPr bwMode="auto">
            <a:xfrm>
              <a:off x="3381108" y="2279458"/>
              <a:ext cx="1462088" cy="1463675"/>
            </a:xfrm>
            <a:custGeom>
              <a:avLst/>
              <a:gdLst>
                <a:gd name="T0" fmla="*/ 89 w 156"/>
                <a:gd name="T1" fmla="*/ 156 h 156"/>
                <a:gd name="T2" fmla="*/ 93 w 156"/>
                <a:gd name="T3" fmla="*/ 135 h 156"/>
                <a:gd name="T4" fmla="*/ 108 w 156"/>
                <a:gd name="T5" fmla="*/ 129 h 156"/>
                <a:gd name="T6" fmla="*/ 125 w 156"/>
                <a:gd name="T7" fmla="*/ 141 h 156"/>
                <a:gd name="T8" fmla="*/ 141 w 156"/>
                <a:gd name="T9" fmla="*/ 125 h 156"/>
                <a:gd name="T10" fmla="*/ 129 w 156"/>
                <a:gd name="T11" fmla="*/ 108 h 156"/>
                <a:gd name="T12" fmla="*/ 135 w 156"/>
                <a:gd name="T13" fmla="*/ 93 h 156"/>
                <a:gd name="T14" fmla="*/ 156 w 156"/>
                <a:gd name="T15" fmla="*/ 89 h 156"/>
                <a:gd name="T16" fmla="*/ 156 w 156"/>
                <a:gd name="T17" fmla="*/ 67 h 156"/>
                <a:gd name="T18" fmla="*/ 135 w 156"/>
                <a:gd name="T19" fmla="*/ 63 h 156"/>
                <a:gd name="T20" fmla="*/ 135 w 156"/>
                <a:gd name="T21" fmla="*/ 62 h 156"/>
                <a:gd name="T22" fmla="*/ 135 w 156"/>
                <a:gd name="T23" fmla="*/ 62 h 156"/>
                <a:gd name="T24" fmla="*/ 132 w 156"/>
                <a:gd name="T25" fmla="*/ 56 h 156"/>
                <a:gd name="T26" fmla="*/ 131 w 156"/>
                <a:gd name="T27" fmla="*/ 53 h 156"/>
                <a:gd name="T28" fmla="*/ 131 w 156"/>
                <a:gd name="T29" fmla="*/ 53 h 156"/>
                <a:gd name="T30" fmla="*/ 129 w 156"/>
                <a:gd name="T31" fmla="*/ 48 h 156"/>
                <a:gd name="T32" fmla="*/ 141 w 156"/>
                <a:gd name="T33" fmla="*/ 31 h 156"/>
                <a:gd name="T34" fmla="*/ 125 w 156"/>
                <a:gd name="T35" fmla="*/ 15 h 156"/>
                <a:gd name="T36" fmla="*/ 108 w 156"/>
                <a:gd name="T37" fmla="*/ 27 h 156"/>
                <a:gd name="T38" fmla="*/ 93 w 156"/>
                <a:gd name="T39" fmla="*/ 21 h 156"/>
                <a:gd name="T40" fmla="*/ 89 w 156"/>
                <a:gd name="T41" fmla="*/ 0 h 156"/>
                <a:gd name="T42" fmla="*/ 67 w 156"/>
                <a:gd name="T43" fmla="*/ 0 h 156"/>
                <a:gd name="T44" fmla="*/ 63 w 156"/>
                <a:gd name="T45" fmla="*/ 21 h 156"/>
                <a:gd name="T46" fmla="*/ 48 w 156"/>
                <a:gd name="T47" fmla="*/ 27 h 156"/>
                <a:gd name="T48" fmla="*/ 31 w 156"/>
                <a:gd name="T49" fmla="*/ 15 h 156"/>
                <a:gd name="T50" fmla="*/ 15 w 156"/>
                <a:gd name="T51" fmla="*/ 31 h 156"/>
                <a:gd name="T52" fmla="*/ 27 w 156"/>
                <a:gd name="T53" fmla="*/ 48 h 156"/>
                <a:gd name="T54" fmla="*/ 21 w 156"/>
                <a:gd name="T55" fmla="*/ 63 h 156"/>
                <a:gd name="T56" fmla="*/ 0 w 156"/>
                <a:gd name="T57" fmla="*/ 67 h 156"/>
                <a:gd name="T58" fmla="*/ 0 w 156"/>
                <a:gd name="T59" fmla="*/ 89 h 156"/>
                <a:gd name="T60" fmla="*/ 21 w 156"/>
                <a:gd name="T61" fmla="*/ 93 h 156"/>
                <a:gd name="T62" fmla="*/ 27 w 156"/>
                <a:gd name="T63" fmla="*/ 108 h 156"/>
                <a:gd name="T64" fmla="*/ 15 w 156"/>
                <a:gd name="T65" fmla="*/ 125 h 156"/>
                <a:gd name="T66" fmla="*/ 31 w 156"/>
                <a:gd name="T67" fmla="*/ 141 h 156"/>
                <a:gd name="T68" fmla="*/ 48 w 156"/>
                <a:gd name="T69" fmla="*/ 129 h 156"/>
                <a:gd name="T70" fmla="*/ 63 w 156"/>
                <a:gd name="T71" fmla="*/ 135 h 156"/>
                <a:gd name="T72" fmla="*/ 67 w 156"/>
                <a:gd name="T73" fmla="*/ 156 h 156"/>
                <a:gd name="T74" fmla="*/ 89 w 156"/>
                <a:gd name="T75" fmla="*/ 156 h 156"/>
                <a:gd name="T76" fmla="*/ 119 w 156"/>
                <a:gd name="T77" fmla="*/ 72 h 156"/>
                <a:gd name="T78" fmla="*/ 84 w 156"/>
                <a:gd name="T79" fmla="*/ 119 h 156"/>
                <a:gd name="T80" fmla="*/ 37 w 156"/>
                <a:gd name="T81" fmla="*/ 84 h 156"/>
                <a:gd name="T82" fmla="*/ 72 w 156"/>
                <a:gd name="T83" fmla="*/ 37 h 156"/>
                <a:gd name="T84" fmla="*/ 92 w 156"/>
                <a:gd name="T85" fmla="*/ 39 h 156"/>
                <a:gd name="T86" fmla="*/ 92 w 156"/>
                <a:gd name="T87" fmla="*/ 39 h 156"/>
                <a:gd name="T88" fmla="*/ 107 w 156"/>
                <a:gd name="T89" fmla="*/ 49 h 156"/>
                <a:gd name="T90" fmla="*/ 114 w 156"/>
                <a:gd name="T91" fmla="*/ 57 h 156"/>
                <a:gd name="T92" fmla="*/ 119 w 156"/>
                <a:gd name="T93"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6" h="156">
                  <a:moveTo>
                    <a:pt x="89" y="156"/>
                  </a:moveTo>
                  <a:cubicBezTo>
                    <a:pt x="93" y="135"/>
                    <a:pt x="93" y="135"/>
                    <a:pt x="93" y="135"/>
                  </a:cubicBezTo>
                  <a:cubicBezTo>
                    <a:pt x="108" y="129"/>
                    <a:pt x="108" y="129"/>
                    <a:pt x="108" y="129"/>
                  </a:cubicBezTo>
                  <a:cubicBezTo>
                    <a:pt x="125" y="141"/>
                    <a:pt x="125" y="141"/>
                    <a:pt x="125" y="141"/>
                  </a:cubicBezTo>
                  <a:cubicBezTo>
                    <a:pt x="141" y="125"/>
                    <a:pt x="141" y="125"/>
                    <a:pt x="141" y="125"/>
                  </a:cubicBezTo>
                  <a:cubicBezTo>
                    <a:pt x="129" y="108"/>
                    <a:pt x="129" y="108"/>
                    <a:pt x="129" y="108"/>
                  </a:cubicBezTo>
                  <a:cubicBezTo>
                    <a:pt x="135" y="93"/>
                    <a:pt x="135" y="93"/>
                    <a:pt x="135" y="93"/>
                  </a:cubicBezTo>
                  <a:cubicBezTo>
                    <a:pt x="156" y="89"/>
                    <a:pt x="156" y="89"/>
                    <a:pt x="156" y="89"/>
                  </a:cubicBezTo>
                  <a:cubicBezTo>
                    <a:pt x="156" y="67"/>
                    <a:pt x="156" y="67"/>
                    <a:pt x="156" y="67"/>
                  </a:cubicBezTo>
                  <a:cubicBezTo>
                    <a:pt x="135" y="63"/>
                    <a:pt x="135" y="63"/>
                    <a:pt x="135" y="63"/>
                  </a:cubicBezTo>
                  <a:cubicBezTo>
                    <a:pt x="135" y="62"/>
                    <a:pt x="135" y="62"/>
                    <a:pt x="135" y="62"/>
                  </a:cubicBezTo>
                  <a:cubicBezTo>
                    <a:pt x="135" y="62"/>
                    <a:pt x="135" y="62"/>
                    <a:pt x="135" y="62"/>
                  </a:cubicBezTo>
                  <a:cubicBezTo>
                    <a:pt x="132" y="56"/>
                    <a:pt x="132" y="56"/>
                    <a:pt x="132" y="56"/>
                  </a:cubicBezTo>
                  <a:cubicBezTo>
                    <a:pt x="131" y="53"/>
                    <a:pt x="131" y="53"/>
                    <a:pt x="131" y="53"/>
                  </a:cubicBezTo>
                  <a:cubicBezTo>
                    <a:pt x="131" y="53"/>
                    <a:pt x="131" y="53"/>
                    <a:pt x="131" y="53"/>
                  </a:cubicBezTo>
                  <a:cubicBezTo>
                    <a:pt x="129" y="48"/>
                    <a:pt x="129" y="48"/>
                    <a:pt x="129" y="48"/>
                  </a:cubicBezTo>
                  <a:cubicBezTo>
                    <a:pt x="141" y="31"/>
                    <a:pt x="141" y="31"/>
                    <a:pt x="141" y="31"/>
                  </a:cubicBezTo>
                  <a:cubicBezTo>
                    <a:pt x="125" y="15"/>
                    <a:pt x="125" y="15"/>
                    <a:pt x="125" y="15"/>
                  </a:cubicBezTo>
                  <a:cubicBezTo>
                    <a:pt x="108" y="27"/>
                    <a:pt x="108" y="27"/>
                    <a:pt x="108" y="27"/>
                  </a:cubicBezTo>
                  <a:cubicBezTo>
                    <a:pt x="93" y="21"/>
                    <a:pt x="93" y="21"/>
                    <a:pt x="93" y="21"/>
                  </a:cubicBezTo>
                  <a:cubicBezTo>
                    <a:pt x="89" y="0"/>
                    <a:pt x="89" y="0"/>
                    <a:pt x="89" y="0"/>
                  </a:cubicBezTo>
                  <a:cubicBezTo>
                    <a:pt x="67" y="0"/>
                    <a:pt x="67" y="0"/>
                    <a:pt x="67" y="0"/>
                  </a:cubicBezTo>
                  <a:cubicBezTo>
                    <a:pt x="63" y="21"/>
                    <a:pt x="63" y="21"/>
                    <a:pt x="63" y="21"/>
                  </a:cubicBezTo>
                  <a:cubicBezTo>
                    <a:pt x="48" y="27"/>
                    <a:pt x="48" y="27"/>
                    <a:pt x="48" y="27"/>
                  </a:cubicBezTo>
                  <a:cubicBezTo>
                    <a:pt x="31" y="15"/>
                    <a:pt x="31" y="15"/>
                    <a:pt x="31" y="15"/>
                  </a:cubicBezTo>
                  <a:cubicBezTo>
                    <a:pt x="15" y="31"/>
                    <a:pt x="15" y="31"/>
                    <a:pt x="15" y="31"/>
                  </a:cubicBezTo>
                  <a:cubicBezTo>
                    <a:pt x="27" y="48"/>
                    <a:pt x="27" y="48"/>
                    <a:pt x="27" y="48"/>
                  </a:cubicBezTo>
                  <a:cubicBezTo>
                    <a:pt x="21" y="63"/>
                    <a:pt x="21" y="63"/>
                    <a:pt x="21" y="63"/>
                  </a:cubicBezTo>
                  <a:cubicBezTo>
                    <a:pt x="0" y="67"/>
                    <a:pt x="0" y="67"/>
                    <a:pt x="0" y="67"/>
                  </a:cubicBezTo>
                  <a:cubicBezTo>
                    <a:pt x="0" y="89"/>
                    <a:pt x="0" y="89"/>
                    <a:pt x="0" y="89"/>
                  </a:cubicBezTo>
                  <a:cubicBezTo>
                    <a:pt x="21" y="93"/>
                    <a:pt x="21" y="93"/>
                    <a:pt x="21" y="93"/>
                  </a:cubicBezTo>
                  <a:cubicBezTo>
                    <a:pt x="27" y="108"/>
                    <a:pt x="27" y="108"/>
                    <a:pt x="27" y="108"/>
                  </a:cubicBezTo>
                  <a:cubicBezTo>
                    <a:pt x="15" y="125"/>
                    <a:pt x="15" y="125"/>
                    <a:pt x="15" y="125"/>
                  </a:cubicBezTo>
                  <a:cubicBezTo>
                    <a:pt x="31" y="141"/>
                    <a:pt x="31" y="141"/>
                    <a:pt x="31" y="141"/>
                  </a:cubicBezTo>
                  <a:cubicBezTo>
                    <a:pt x="48" y="129"/>
                    <a:pt x="48" y="129"/>
                    <a:pt x="48" y="129"/>
                  </a:cubicBezTo>
                  <a:cubicBezTo>
                    <a:pt x="63" y="135"/>
                    <a:pt x="63" y="135"/>
                    <a:pt x="63" y="135"/>
                  </a:cubicBezTo>
                  <a:cubicBezTo>
                    <a:pt x="67" y="156"/>
                    <a:pt x="67" y="156"/>
                    <a:pt x="67" y="156"/>
                  </a:cubicBezTo>
                  <a:cubicBezTo>
                    <a:pt x="89" y="156"/>
                    <a:pt x="89" y="156"/>
                    <a:pt x="89" y="156"/>
                  </a:cubicBezTo>
                  <a:close/>
                  <a:moveTo>
                    <a:pt x="119" y="72"/>
                  </a:moveTo>
                  <a:cubicBezTo>
                    <a:pt x="122" y="95"/>
                    <a:pt x="106" y="116"/>
                    <a:pt x="84" y="119"/>
                  </a:cubicBezTo>
                  <a:cubicBezTo>
                    <a:pt x="61" y="122"/>
                    <a:pt x="40" y="106"/>
                    <a:pt x="37" y="84"/>
                  </a:cubicBezTo>
                  <a:cubicBezTo>
                    <a:pt x="34" y="61"/>
                    <a:pt x="50" y="40"/>
                    <a:pt x="72" y="37"/>
                  </a:cubicBezTo>
                  <a:cubicBezTo>
                    <a:pt x="79" y="36"/>
                    <a:pt x="86" y="37"/>
                    <a:pt x="92" y="39"/>
                  </a:cubicBezTo>
                  <a:cubicBezTo>
                    <a:pt x="92" y="39"/>
                    <a:pt x="92" y="39"/>
                    <a:pt x="92" y="39"/>
                  </a:cubicBezTo>
                  <a:cubicBezTo>
                    <a:pt x="98" y="41"/>
                    <a:pt x="103" y="44"/>
                    <a:pt x="107" y="49"/>
                  </a:cubicBezTo>
                  <a:cubicBezTo>
                    <a:pt x="110" y="51"/>
                    <a:pt x="112" y="54"/>
                    <a:pt x="114" y="57"/>
                  </a:cubicBezTo>
                  <a:cubicBezTo>
                    <a:pt x="117" y="62"/>
                    <a:pt x="119" y="67"/>
                    <a:pt x="119" y="72"/>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sp>
          <p:nvSpPr>
            <p:cNvPr id="138" name="Freeform 20"/>
            <p:cNvSpPr>
              <a:spLocks noEditPoints="1"/>
            </p:cNvSpPr>
            <p:nvPr/>
          </p:nvSpPr>
          <p:spPr bwMode="auto">
            <a:xfrm>
              <a:off x="3877996" y="2720783"/>
              <a:ext cx="468313" cy="544512"/>
            </a:xfrm>
            <a:custGeom>
              <a:avLst/>
              <a:gdLst>
                <a:gd name="T0" fmla="*/ 25 w 50"/>
                <a:gd name="T1" fmla="*/ 0 h 58"/>
                <a:gd name="T2" fmla="*/ 39 w 50"/>
                <a:gd name="T3" fmla="*/ 14 h 58"/>
                <a:gd name="T4" fmla="*/ 25 w 50"/>
                <a:gd name="T5" fmla="*/ 28 h 58"/>
                <a:gd name="T6" fmla="*/ 11 w 50"/>
                <a:gd name="T7" fmla="*/ 14 h 58"/>
                <a:gd name="T8" fmla="*/ 25 w 50"/>
                <a:gd name="T9" fmla="*/ 0 h 58"/>
                <a:gd name="T10" fmla="*/ 10 w 50"/>
                <a:gd name="T11" fmla="*/ 31 h 58"/>
                <a:gd name="T12" fmla="*/ 16 w 50"/>
                <a:gd name="T13" fmla="*/ 31 h 58"/>
                <a:gd name="T14" fmla="*/ 22 w 50"/>
                <a:gd name="T15" fmla="*/ 40 h 58"/>
                <a:gd name="T16" fmla="*/ 28 w 50"/>
                <a:gd name="T17" fmla="*/ 40 h 58"/>
                <a:gd name="T18" fmla="*/ 34 w 50"/>
                <a:gd name="T19" fmla="*/ 31 h 58"/>
                <a:gd name="T20" fmla="*/ 40 w 50"/>
                <a:gd name="T21" fmla="*/ 31 h 58"/>
                <a:gd name="T22" fmla="*/ 50 w 50"/>
                <a:gd name="T23" fmla="*/ 41 h 58"/>
                <a:gd name="T24" fmla="*/ 50 w 50"/>
                <a:gd name="T25" fmla="*/ 58 h 58"/>
                <a:gd name="T26" fmla="*/ 0 w 50"/>
                <a:gd name="T27" fmla="*/ 58 h 58"/>
                <a:gd name="T28" fmla="*/ 0 w 50"/>
                <a:gd name="T29" fmla="*/ 41 h 58"/>
                <a:gd name="T30" fmla="*/ 10 w 50"/>
                <a:gd name="T31" fmla="*/ 3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58">
                  <a:moveTo>
                    <a:pt x="25" y="0"/>
                  </a:moveTo>
                  <a:cubicBezTo>
                    <a:pt x="33" y="0"/>
                    <a:pt x="39" y="6"/>
                    <a:pt x="39" y="14"/>
                  </a:cubicBezTo>
                  <a:cubicBezTo>
                    <a:pt x="39" y="21"/>
                    <a:pt x="33" y="28"/>
                    <a:pt x="25" y="28"/>
                  </a:cubicBezTo>
                  <a:cubicBezTo>
                    <a:pt x="17" y="28"/>
                    <a:pt x="11" y="21"/>
                    <a:pt x="11" y="14"/>
                  </a:cubicBezTo>
                  <a:cubicBezTo>
                    <a:pt x="11" y="6"/>
                    <a:pt x="17" y="0"/>
                    <a:pt x="25" y="0"/>
                  </a:cubicBezTo>
                  <a:close/>
                  <a:moveTo>
                    <a:pt x="10" y="31"/>
                  </a:moveTo>
                  <a:cubicBezTo>
                    <a:pt x="16" y="31"/>
                    <a:pt x="16" y="31"/>
                    <a:pt x="16" y="31"/>
                  </a:cubicBezTo>
                  <a:cubicBezTo>
                    <a:pt x="22" y="40"/>
                    <a:pt x="22" y="40"/>
                    <a:pt x="22" y="40"/>
                  </a:cubicBezTo>
                  <a:cubicBezTo>
                    <a:pt x="24" y="43"/>
                    <a:pt x="26" y="43"/>
                    <a:pt x="28" y="40"/>
                  </a:cubicBezTo>
                  <a:cubicBezTo>
                    <a:pt x="34" y="31"/>
                    <a:pt x="34" y="31"/>
                    <a:pt x="34" y="31"/>
                  </a:cubicBezTo>
                  <a:cubicBezTo>
                    <a:pt x="40" y="31"/>
                    <a:pt x="40" y="31"/>
                    <a:pt x="40" y="31"/>
                  </a:cubicBezTo>
                  <a:cubicBezTo>
                    <a:pt x="45" y="31"/>
                    <a:pt x="50" y="36"/>
                    <a:pt x="50" y="41"/>
                  </a:cubicBezTo>
                  <a:cubicBezTo>
                    <a:pt x="50" y="58"/>
                    <a:pt x="50" y="58"/>
                    <a:pt x="50" y="58"/>
                  </a:cubicBezTo>
                  <a:cubicBezTo>
                    <a:pt x="42" y="58"/>
                    <a:pt x="8" y="58"/>
                    <a:pt x="0" y="58"/>
                  </a:cubicBezTo>
                  <a:cubicBezTo>
                    <a:pt x="0" y="41"/>
                    <a:pt x="0" y="41"/>
                    <a:pt x="0" y="41"/>
                  </a:cubicBezTo>
                  <a:cubicBezTo>
                    <a:pt x="0" y="36"/>
                    <a:pt x="5" y="31"/>
                    <a:pt x="10" y="31"/>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grpSp>
      <p:grpSp>
        <p:nvGrpSpPr>
          <p:cNvPr id="7" name="组合 6"/>
          <p:cNvGrpSpPr/>
          <p:nvPr/>
        </p:nvGrpSpPr>
        <p:grpSpPr>
          <a:xfrm>
            <a:off x="4211955" y="4452620"/>
            <a:ext cx="1003300" cy="992505"/>
            <a:chOff x="4305571" y="3574858"/>
            <a:chExt cx="890588" cy="881062"/>
          </a:xfrm>
          <a:solidFill>
            <a:srgbClr val="6AE7FF">
              <a:alpha val="20000"/>
            </a:srgbClr>
          </a:solidFill>
        </p:grpSpPr>
        <p:sp>
          <p:nvSpPr>
            <p:cNvPr id="8" name="Freeform 15"/>
            <p:cNvSpPr>
              <a:spLocks noEditPoints="1"/>
            </p:cNvSpPr>
            <p:nvPr/>
          </p:nvSpPr>
          <p:spPr bwMode="auto">
            <a:xfrm>
              <a:off x="4305571" y="3574858"/>
              <a:ext cx="890588" cy="881062"/>
            </a:xfrm>
            <a:custGeom>
              <a:avLst/>
              <a:gdLst>
                <a:gd name="T0" fmla="*/ 54 w 95"/>
                <a:gd name="T1" fmla="*/ 94 h 94"/>
                <a:gd name="T2" fmla="*/ 56 w 95"/>
                <a:gd name="T3" fmla="*/ 81 h 94"/>
                <a:gd name="T4" fmla="*/ 66 w 95"/>
                <a:gd name="T5" fmla="*/ 78 h 94"/>
                <a:gd name="T6" fmla="*/ 76 w 95"/>
                <a:gd name="T7" fmla="*/ 85 h 94"/>
                <a:gd name="T8" fmla="*/ 86 w 95"/>
                <a:gd name="T9" fmla="*/ 75 h 94"/>
                <a:gd name="T10" fmla="*/ 78 w 95"/>
                <a:gd name="T11" fmla="*/ 65 h 94"/>
                <a:gd name="T12" fmla="*/ 82 w 95"/>
                <a:gd name="T13" fmla="*/ 56 h 94"/>
                <a:gd name="T14" fmla="*/ 95 w 95"/>
                <a:gd name="T15" fmla="*/ 54 h 94"/>
                <a:gd name="T16" fmla="*/ 95 w 95"/>
                <a:gd name="T17" fmla="*/ 40 h 94"/>
                <a:gd name="T18" fmla="*/ 82 w 95"/>
                <a:gd name="T19" fmla="*/ 38 h 94"/>
                <a:gd name="T20" fmla="*/ 82 w 95"/>
                <a:gd name="T21" fmla="*/ 37 h 94"/>
                <a:gd name="T22" fmla="*/ 82 w 95"/>
                <a:gd name="T23" fmla="*/ 37 h 94"/>
                <a:gd name="T24" fmla="*/ 80 w 95"/>
                <a:gd name="T25" fmla="*/ 33 h 94"/>
                <a:gd name="T26" fmla="*/ 80 w 95"/>
                <a:gd name="T27" fmla="*/ 31 h 94"/>
                <a:gd name="T28" fmla="*/ 80 w 95"/>
                <a:gd name="T29" fmla="*/ 31 h 94"/>
                <a:gd name="T30" fmla="*/ 78 w 95"/>
                <a:gd name="T31" fmla="*/ 29 h 94"/>
                <a:gd name="T32" fmla="*/ 86 w 95"/>
                <a:gd name="T33" fmla="*/ 18 h 94"/>
                <a:gd name="T34" fmla="*/ 76 w 95"/>
                <a:gd name="T35" fmla="*/ 9 h 94"/>
                <a:gd name="T36" fmla="*/ 66 w 95"/>
                <a:gd name="T37" fmla="*/ 16 h 94"/>
                <a:gd name="T38" fmla="*/ 56 w 95"/>
                <a:gd name="T39" fmla="*/ 12 h 94"/>
                <a:gd name="T40" fmla="*/ 54 w 95"/>
                <a:gd name="T41" fmla="*/ 0 h 94"/>
                <a:gd name="T42" fmla="*/ 41 w 95"/>
                <a:gd name="T43" fmla="*/ 0 h 94"/>
                <a:gd name="T44" fmla="*/ 38 w 95"/>
                <a:gd name="T45" fmla="*/ 12 h 94"/>
                <a:gd name="T46" fmla="*/ 29 w 95"/>
                <a:gd name="T47" fmla="*/ 16 h 94"/>
                <a:gd name="T48" fmla="*/ 19 w 95"/>
                <a:gd name="T49" fmla="*/ 9 h 94"/>
                <a:gd name="T50" fmla="*/ 9 w 95"/>
                <a:gd name="T51" fmla="*/ 18 h 94"/>
                <a:gd name="T52" fmla="*/ 17 w 95"/>
                <a:gd name="T53" fmla="*/ 29 h 94"/>
                <a:gd name="T54" fmla="*/ 13 w 95"/>
                <a:gd name="T55" fmla="*/ 38 h 94"/>
                <a:gd name="T56" fmla="*/ 0 w 95"/>
                <a:gd name="T57" fmla="*/ 40 h 94"/>
                <a:gd name="T58" fmla="*/ 0 w 95"/>
                <a:gd name="T59" fmla="*/ 54 h 94"/>
                <a:gd name="T60" fmla="*/ 13 w 95"/>
                <a:gd name="T61" fmla="*/ 56 h 94"/>
                <a:gd name="T62" fmla="*/ 16 w 95"/>
                <a:gd name="T63" fmla="*/ 65 h 94"/>
                <a:gd name="T64" fmla="*/ 9 w 95"/>
                <a:gd name="T65" fmla="*/ 75 h 94"/>
                <a:gd name="T66" fmla="*/ 19 w 95"/>
                <a:gd name="T67" fmla="*/ 85 h 94"/>
                <a:gd name="T68" fmla="*/ 29 w 95"/>
                <a:gd name="T69" fmla="*/ 78 h 94"/>
                <a:gd name="T70" fmla="*/ 38 w 95"/>
                <a:gd name="T71" fmla="*/ 82 h 94"/>
                <a:gd name="T72" fmla="*/ 41 w 95"/>
                <a:gd name="T73" fmla="*/ 94 h 94"/>
                <a:gd name="T74" fmla="*/ 54 w 95"/>
                <a:gd name="T75" fmla="*/ 94 h 94"/>
                <a:gd name="T76" fmla="*/ 72 w 95"/>
                <a:gd name="T77" fmla="*/ 43 h 94"/>
                <a:gd name="T78" fmla="*/ 51 w 95"/>
                <a:gd name="T79" fmla="*/ 72 h 94"/>
                <a:gd name="T80" fmla="*/ 22 w 95"/>
                <a:gd name="T81" fmla="*/ 50 h 94"/>
                <a:gd name="T82" fmla="*/ 44 w 95"/>
                <a:gd name="T83" fmla="*/ 22 h 94"/>
                <a:gd name="T84" fmla="*/ 56 w 95"/>
                <a:gd name="T85" fmla="*/ 23 h 94"/>
                <a:gd name="T86" fmla="*/ 56 w 95"/>
                <a:gd name="T87" fmla="*/ 23 h 94"/>
                <a:gd name="T88" fmla="*/ 65 w 95"/>
                <a:gd name="T89" fmla="*/ 29 h 94"/>
                <a:gd name="T90" fmla="*/ 69 w 95"/>
                <a:gd name="T91" fmla="*/ 34 h 94"/>
                <a:gd name="T92" fmla="*/ 72 w 95"/>
                <a:gd name="T93" fmla="*/ 4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5" h="94">
                  <a:moveTo>
                    <a:pt x="54" y="94"/>
                  </a:moveTo>
                  <a:cubicBezTo>
                    <a:pt x="56" y="81"/>
                    <a:pt x="56" y="81"/>
                    <a:pt x="56" y="81"/>
                  </a:cubicBezTo>
                  <a:cubicBezTo>
                    <a:pt x="66" y="78"/>
                    <a:pt x="66" y="78"/>
                    <a:pt x="66" y="78"/>
                  </a:cubicBezTo>
                  <a:cubicBezTo>
                    <a:pt x="76" y="85"/>
                    <a:pt x="76" y="85"/>
                    <a:pt x="76" y="85"/>
                  </a:cubicBezTo>
                  <a:cubicBezTo>
                    <a:pt x="86" y="75"/>
                    <a:pt x="86" y="75"/>
                    <a:pt x="86" y="75"/>
                  </a:cubicBezTo>
                  <a:cubicBezTo>
                    <a:pt x="78" y="65"/>
                    <a:pt x="78" y="65"/>
                    <a:pt x="78" y="65"/>
                  </a:cubicBezTo>
                  <a:cubicBezTo>
                    <a:pt x="82" y="56"/>
                    <a:pt x="82" y="56"/>
                    <a:pt x="82" y="56"/>
                  </a:cubicBezTo>
                  <a:cubicBezTo>
                    <a:pt x="95" y="54"/>
                    <a:pt x="95" y="54"/>
                    <a:pt x="95" y="54"/>
                  </a:cubicBezTo>
                  <a:cubicBezTo>
                    <a:pt x="95" y="40"/>
                    <a:pt x="95" y="40"/>
                    <a:pt x="95" y="40"/>
                  </a:cubicBezTo>
                  <a:cubicBezTo>
                    <a:pt x="82" y="38"/>
                    <a:pt x="82" y="38"/>
                    <a:pt x="82" y="38"/>
                  </a:cubicBezTo>
                  <a:cubicBezTo>
                    <a:pt x="82" y="37"/>
                    <a:pt x="82" y="37"/>
                    <a:pt x="82" y="37"/>
                  </a:cubicBezTo>
                  <a:cubicBezTo>
                    <a:pt x="82" y="37"/>
                    <a:pt x="82" y="37"/>
                    <a:pt x="82" y="37"/>
                  </a:cubicBezTo>
                  <a:cubicBezTo>
                    <a:pt x="80" y="33"/>
                    <a:pt x="80" y="33"/>
                    <a:pt x="80" y="33"/>
                  </a:cubicBezTo>
                  <a:cubicBezTo>
                    <a:pt x="80" y="31"/>
                    <a:pt x="80" y="31"/>
                    <a:pt x="80" y="31"/>
                  </a:cubicBezTo>
                  <a:cubicBezTo>
                    <a:pt x="80" y="31"/>
                    <a:pt x="80" y="31"/>
                    <a:pt x="80" y="31"/>
                  </a:cubicBezTo>
                  <a:cubicBezTo>
                    <a:pt x="78" y="29"/>
                    <a:pt x="78" y="29"/>
                    <a:pt x="78" y="29"/>
                  </a:cubicBezTo>
                  <a:cubicBezTo>
                    <a:pt x="86" y="18"/>
                    <a:pt x="86" y="18"/>
                    <a:pt x="86" y="18"/>
                  </a:cubicBezTo>
                  <a:cubicBezTo>
                    <a:pt x="76" y="9"/>
                    <a:pt x="76" y="9"/>
                    <a:pt x="76" y="9"/>
                  </a:cubicBezTo>
                  <a:cubicBezTo>
                    <a:pt x="66" y="16"/>
                    <a:pt x="66" y="16"/>
                    <a:pt x="66" y="16"/>
                  </a:cubicBezTo>
                  <a:cubicBezTo>
                    <a:pt x="56" y="12"/>
                    <a:pt x="56" y="12"/>
                    <a:pt x="56" y="12"/>
                  </a:cubicBezTo>
                  <a:cubicBezTo>
                    <a:pt x="54" y="0"/>
                    <a:pt x="54" y="0"/>
                    <a:pt x="54" y="0"/>
                  </a:cubicBezTo>
                  <a:cubicBezTo>
                    <a:pt x="41" y="0"/>
                    <a:pt x="41" y="0"/>
                    <a:pt x="41" y="0"/>
                  </a:cubicBezTo>
                  <a:cubicBezTo>
                    <a:pt x="38" y="12"/>
                    <a:pt x="38" y="12"/>
                    <a:pt x="38" y="12"/>
                  </a:cubicBezTo>
                  <a:cubicBezTo>
                    <a:pt x="29" y="16"/>
                    <a:pt x="29" y="16"/>
                    <a:pt x="29" y="16"/>
                  </a:cubicBezTo>
                  <a:cubicBezTo>
                    <a:pt x="19" y="9"/>
                    <a:pt x="19" y="9"/>
                    <a:pt x="19" y="9"/>
                  </a:cubicBezTo>
                  <a:cubicBezTo>
                    <a:pt x="9" y="18"/>
                    <a:pt x="9" y="18"/>
                    <a:pt x="9" y="18"/>
                  </a:cubicBezTo>
                  <a:cubicBezTo>
                    <a:pt x="17" y="29"/>
                    <a:pt x="17" y="29"/>
                    <a:pt x="17" y="29"/>
                  </a:cubicBezTo>
                  <a:cubicBezTo>
                    <a:pt x="13" y="38"/>
                    <a:pt x="13" y="38"/>
                    <a:pt x="13" y="38"/>
                  </a:cubicBezTo>
                  <a:cubicBezTo>
                    <a:pt x="0" y="40"/>
                    <a:pt x="0" y="40"/>
                    <a:pt x="0" y="40"/>
                  </a:cubicBezTo>
                  <a:cubicBezTo>
                    <a:pt x="0" y="54"/>
                    <a:pt x="0" y="54"/>
                    <a:pt x="0" y="54"/>
                  </a:cubicBezTo>
                  <a:cubicBezTo>
                    <a:pt x="13" y="56"/>
                    <a:pt x="13" y="56"/>
                    <a:pt x="13" y="56"/>
                  </a:cubicBezTo>
                  <a:cubicBezTo>
                    <a:pt x="16" y="65"/>
                    <a:pt x="16" y="65"/>
                    <a:pt x="16" y="65"/>
                  </a:cubicBezTo>
                  <a:cubicBezTo>
                    <a:pt x="9" y="75"/>
                    <a:pt x="9" y="75"/>
                    <a:pt x="9" y="75"/>
                  </a:cubicBezTo>
                  <a:cubicBezTo>
                    <a:pt x="19" y="85"/>
                    <a:pt x="19" y="85"/>
                    <a:pt x="19" y="85"/>
                  </a:cubicBezTo>
                  <a:cubicBezTo>
                    <a:pt x="29" y="78"/>
                    <a:pt x="29" y="78"/>
                    <a:pt x="29" y="78"/>
                  </a:cubicBezTo>
                  <a:cubicBezTo>
                    <a:pt x="38" y="82"/>
                    <a:pt x="38" y="82"/>
                    <a:pt x="38" y="82"/>
                  </a:cubicBezTo>
                  <a:cubicBezTo>
                    <a:pt x="41" y="94"/>
                    <a:pt x="41" y="94"/>
                    <a:pt x="41" y="94"/>
                  </a:cubicBezTo>
                  <a:cubicBezTo>
                    <a:pt x="54" y="94"/>
                    <a:pt x="54" y="94"/>
                    <a:pt x="54" y="94"/>
                  </a:cubicBezTo>
                  <a:close/>
                  <a:moveTo>
                    <a:pt x="72" y="43"/>
                  </a:moveTo>
                  <a:cubicBezTo>
                    <a:pt x="74" y="57"/>
                    <a:pt x="65" y="70"/>
                    <a:pt x="51" y="72"/>
                  </a:cubicBezTo>
                  <a:cubicBezTo>
                    <a:pt x="37" y="74"/>
                    <a:pt x="24" y="64"/>
                    <a:pt x="22" y="50"/>
                  </a:cubicBezTo>
                  <a:cubicBezTo>
                    <a:pt x="21" y="36"/>
                    <a:pt x="30" y="24"/>
                    <a:pt x="44" y="22"/>
                  </a:cubicBezTo>
                  <a:cubicBezTo>
                    <a:pt x="48" y="21"/>
                    <a:pt x="52" y="22"/>
                    <a:pt x="56" y="23"/>
                  </a:cubicBezTo>
                  <a:cubicBezTo>
                    <a:pt x="56" y="23"/>
                    <a:pt x="56" y="23"/>
                    <a:pt x="56" y="23"/>
                  </a:cubicBezTo>
                  <a:cubicBezTo>
                    <a:pt x="59" y="24"/>
                    <a:pt x="63" y="26"/>
                    <a:pt x="65" y="29"/>
                  </a:cubicBezTo>
                  <a:cubicBezTo>
                    <a:pt x="67" y="30"/>
                    <a:pt x="68" y="32"/>
                    <a:pt x="69" y="34"/>
                  </a:cubicBezTo>
                  <a:cubicBezTo>
                    <a:pt x="71" y="37"/>
                    <a:pt x="72" y="40"/>
                    <a:pt x="72" y="43"/>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sp>
          <p:nvSpPr>
            <p:cNvPr id="9" name="Freeform 16"/>
            <p:cNvSpPr>
              <a:spLocks noEditPoints="1"/>
            </p:cNvSpPr>
            <p:nvPr/>
          </p:nvSpPr>
          <p:spPr bwMode="auto">
            <a:xfrm>
              <a:off x="4605608" y="3836795"/>
              <a:ext cx="290513" cy="328612"/>
            </a:xfrm>
            <a:custGeom>
              <a:avLst/>
              <a:gdLst>
                <a:gd name="T0" fmla="*/ 15 w 31"/>
                <a:gd name="T1" fmla="*/ 0 h 35"/>
                <a:gd name="T2" fmla="*/ 24 w 31"/>
                <a:gd name="T3" fmla="*/ 8 h 35"/>
                <a:gd name="T4" fmla="*/ 15 w 31"/>
                <a:gd name="T5" fmla="*/ 17 h 35"/>
                <a:gd name="T6" fmla="*/ 7 w 31"/>
                <a:gd name="T7" fmla="*/ 8 h 35"/>
                <a:gd name="T8" fmla="*/ 15 w 31"/>
                <a:gd name="T9" fmla="*/ 0 h 35"/>
                <a:gd name="T10" fmla="*/ 6 w 31"/>
                <a:gd name="T11" fmla="*/ 19 h 35"/>
                <a:gd name="T12" fmla="*/ 10 w 31"/>
                <a:gd name="T13" fmla="*/ 19 h 35"/>
                <a:gd name="T14" fmla="*/ 14 w 31"/>
                <a:gd name="T15" fmla="*/ 24 h 35"/>
                <a:gd name="T16" fmla="*/ 17 w 31"/>
                <a:gd name="T17" fmla="*/ 24 h 35"/>
                <a:gd name="T18" fmla="*/ 21 w 31"/>
                <a:gd name="T19" fmla="*/ 19 h 35"/>
                <a:gd name="T20" fmla="*/ 24 w 31"/>
                <a:gd name="T21" fmla="*/ 19 h 35"/>
                <a:gd name="T22" fmla="*/ 31 w 31"/>
                <a:gd name="T23" fmla="*/ 25 h 35"/>
                <a:gd name="T24" fmla="*/ 31 w 31"/>
                <a:gd name="T25" fmla="*/ 35 h 35"/>
                <a:gd name="T26" fmla="*/ 0 w 31"/>
                <a:gd name="T27" fmla="*/ 35 h 35"/>
                <a:gd name="T28" fmla="*/ 0 w 31"/>
                <a:gd name="T29" fmla="*/ 25 h 35"/>
                <a:gd name="T30" fmla="*/ 6 w 31"/>
                <a:gd name="T31"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35">
                  <a:moveTo>
                    <a:pt x="15" y="0"/>
                  </a:moveTo>
                  <a:cubicBezTo>
                    <a:pt x="20" y="0"/>
                    <a:pt x="24" y="4"/>
                    <a:pt x="24" y="8"/>
                  </a:cubicBezTo>
                  <a:cubicBezTo>
                    <a:pt x="24" y="13"/>
                    <a:pt x="20" y="17"/>
                    <a:pt x="15" y="17"/>
                  </a:cubicBezTo>
                  <a:cubicBezTo>
                    <a:pt x="11" y="17"/>
                    <a:pt x="7" y="13"/>
                    <a:pt x="7" y="8"/>
                  </a:cubicBezTo>
                  <a:cubicBezTo>
                    <a:pt x="7" y="4"/>
                    <a:pt x="11" y="0"/>
                    <a:pt x="15" y="0"/>
                  </a:cubicBezTo>
                  <a:close/>
                  <a:moveTo>
                    <a:pt x="6" y="19"/>
                  </a:moveTo>
                  <a:cubicBezTo>
                    <a:pt x="10" y="19"/>
                    <a:pt x="10" y="19"/>
                    <a:pt x="10" y="19"/>
                  </a:cubicBezTo>
                  <a:cubicBezTo>
                    <a:pt x="14" y="24"/>
                    <a:pt x="14" y="24"/>
                    <a:pt x="14" y="24"/>
                  </a:cubicBezTo>
                  <a:cubicBezTo>
                    <a:pt x="15" y="26"/>
                    <a:pt x="16" y="26"/>
                    <a:pt x="17" y="24"/>
                  </a:cubicBezTo>
                  <a:cubicBezTo>
                    <a:pt x="21" y="19"/>
                    <a:pt x="21" y="19"/>
                    <a:pt x="21" y="19"/>
                  </a:cubicBezTo>
                  <a:cubicBezTo>
                    <a:pt x="24" y="19"/>
                    <a:pt x="24" y="19"/>
                    <a:pt x="24" y="19"/>
                  </a:cubicBezTo>
                  <a:cubicBezTo>
                    <a:pt x="28" y="19"/>
                    <a:pt x="31" y="21"/>
                    <a:pt x="31" y="25"/>
                  </a:cubicBezTo>
                  <a:cubicBezTo>
                    <a:pt x="31" y="35"/>
                    <a:pt x="31" y="35"/>
                    <a:pt x="31" y="35"/>
                  </a:cubicBezTo>
                  <a:cubicBezTo>
                    <a:pt x="26" y="35"/>
                    <a:pt x="5" y="35"/>
                    <a:pt x="0" y="35"/>
                  </a:cubicBezTo>
                  <a:cubicBezTo>
                    <a:pt x="0" y="25"/>
                    <a:pt x="0" y="25"/>
                    <a:pt x="0" y="25"/>
                  </a:cubicBezTo>
                  <a:cubicBezTo>
                    <a:pt x="0" y="21"/>
                    <a:pt x="3" y="19"/>
                    <a:pt x="6" y="19"/>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grpSp>
      <p:grpSp>
        <p:nvGrpSpPr>
          <p:cNvPr id="10" name="组合 9"/>
          <p:cNvGrpSpPr/>
          <p:nvPr/>
        </p:nvGrpSpPr>
        <p:grpSpPr>
          <a:xfrm>
            <a:off x="4446270" y="2614295"/>
            <a:ext cx="992505" cy="1005205"/>
            <a:chOff x="4305571" y="1566670"/>
            <a:chExt cx="881063" cy="892175"/>
          </a:xfrm>
          <a:solidFill>
            <a:srgbClr val="6AE7FF">
              <a:alpha val="20000"/>
            </a:srgbClr>
          </a:solidFill>
        </p:grpSpPr>
        <p:sp>
          <p:nvSpPr>
            <p:cNvPr id="14" name="Freeform 17"/>
            <p:cNvSpPr>
              <a:spLocks noEditPoints="1"/>
            </p:cNvSpPr>
            <p:nvPr/>
          </p:nvSpPr>
          <p:spPr bwMode="auto">
            <a:xfrm>
              <a:off x="4305571" y="1566670"/>
              <a:ext cx="881063" cy="892175"/>
            </a:xfrm>
            <a:custGeom>
              <a:avLst/>
              <a:gdLst>
                <a:gd name="T0" fmla="*/ 54 w 94"/>
                <a:gd name="T1" fmla="*/ 95 h 95"/>
                <a:gd name="T2" fmla="*/ 56 w 94"/>
                <a:gd name="T3" fmla="*/ 82 h 95"/>
                <a:gd name="T4" fmla="*/ 65 w 94"/>
                <a:gd name="T5" fmla="*/ 78 h 95"/>
                <a:gd name="T6" fmla="*/ 75 w 94"/>
                <a:gd name="T7" fmla="*/ 86 h 95"/>
                <a:gd name="T8" fmla="*/ 85 w 94"/>
                <a:gd name="T9" fmla="*/ 76 h 95"/>
                <a:gd name="T10" fmla="*/ 78 w 94"/>
                <a:gd name="T11" fmla="*/ 66 h 95"/>
                <a:gd name="T12" fmla="*/ 82 w 94"/>
                <a:gd name="T13" fmla="*/ 56 h 95"/>
                <a:gd name="T14" fmla="*/ 94 w 94"/>
                <a:gd name="T15" fmla="*/ 54 h 95"/>
                <a:gd name="T16" fmla="*/ 94 w 94"/>
                <a:gd name="T17" fmla="*/ 41 h 95"/>
                <a:gd name="T18" fmla="*/ 82 w 94"/>
                <a:gd name="T19" fmla="*/ 38 h 95"/>
                <a:gd name="T20" fmla="*/ 81 w 94"/>
                <a:gd name="T21" fmla="*/ 37 h 95"/>
                <a:gd name="T22" fmla="*/ 81 w 94"/>
                <a:gd name="T23" fmla="*/ 37 h 95"/>
                <a:gd name="T24" fmla="*/ 80 w 94"/>
                <a:gd name="T25" fmla="*/ 34 h 95"/>
                <a:gd name="T26" fmla="*/ 79 w 94"/>
                <a:gd name="T27" fmla="*/ 32 h 95"/>
                <a:gd name="T28" fmla="*/ 79 w 94"/>
                <a:gd name="T29" fmla="*/ 32 h 95"/>
                <a:gd name="T30" fmla="*/ 78 w 94"/>
                <a:gd name="T31" fmla="*/ 29 h 95"/>
                <a:gd name="T32" fmla="*/ 85 w 94"/>
                <a:gd name="T33" fmla="*/ 19 h 95"/>
                <a:gd name="T34" fmla="*/ 75 w 94"/>
                <a:gd name="T35" fmla="*/ 9 h 95"/>
                <a:gd name="T36" fmla="*/ 65 w 94"/>
                <a:gd name="T37" fmla="*/ 16 h 95"/>
                <a:gd name="T38" fmla="*/ 56 w 94"/>
                <a:gd name="T39" fmla="*/ 13 h 95"/>
                <a:gd name="T40" fmla="*/ 54 w 94"/>
                <a:gd name="T41" fmla="*/ 0 h 95"/>
                <a:gd name="T42" fmla="*/ 40 w 94"/>
                <a:gd name="T43" fmla="*/ 0 h 95"/>
                <a:gd name="T44" fmla="*/ 38 w 94"/>
                <a:gd name="T45" fmla="*/ 13 h 95"/>
                <a:gd name="T46" fmla="*/ 29 w 94"/>
                <a:gd name="T47" fmla="*/ 16 h 95"/>
                <a:gd name="T48" fmla="*/ 18 w 94"/>
                <a:gd name="T49" fmla="*/ 9 h 95"/>
                <a:gd name="T50" fmla="*/ 9 w 94"/>
                <a:gd name="T51" fmla="*/ 19 h 95"/>
                <a:gd name="T52" fmla="*/ 16 w 94"/>
                <a:gd name="T53" fmla="*/ 29 h 95"/>
                <a:gd name="T54" fmla="*/ 12 w 94"/>
                <a:gd name="T55" fmla="*/ 38 h 95"/>
                <a:gd name="T56" fmla="*/ 0 w 94"/>
                <a:gd name="T57" fmla="*/ 41 h 95"/>
                <a:gd name="T58" fmla="*/ 0 w 94"/>
                <a:gd name="T59" fmla="*/ 54 h 95"/>
                <a:gd name="T60" fmla="*/ 12 w 94"/>
                <a:gd name="T61" fmla="*/ 56 h 95"/>
                <a:gd name="T62" fmla="*/ 16 w 94"/>
                <a:gd name="T63" fmla="*/ 66 h 95"/>
                <a:gd name="T64" fmla="*/ 9 w 94"/>
                <a:gd name="T65" fmla="*/ 76 h 95"/>
                <a:gd name="T66" fmla="*/ 18 w 94"/>
                <a:gd name="T67" fmla="*/ 86 h 95"/>
                <a:gd name="T68" fmla="*/ 29 w 94"/>
                <a:gd name="T69" fmla="*/ 78 h 95"/>
                <a:gd name="T70" fmla="*/ 38 w 94"/>
                <a:gd name="T71" fmla="*/ 82 h 95"/>
                <a:gd name="T72" fmla="*/ 40 w 94"/>
                <a:gd name="T73" fmla="*/ 95 h 95"/>
                <a:gd name="T74" fmla="*/ 54 w 94"/>
                <a:gd name="T75" fmla="*/ 95 h 95"/>
                <a:gd name="T76" fmla="*/ 72 w 94"/>
                <a:gd name="T77" fmla="*/ 44 h 95"/>
                <a:gd name="T78" fmla="*/ 50 w 94"/>
                <a:gd name="T79" fmla="*/ 72 h 95"/>
                <a:gd name="T80" fmla="*/ 22 w 94"/>
                <a:gd name="T81" fmla="*/ 51 h 95"/>
                <a:gd name="T82" fmla="*/ 44 w 94"/>
                <a:gd name="T83" fmla="*/ 22 h 95"/>
                <a:gd name="T84" fmla="*/ 55 w 94"/>
                <a:gd name="T85" fmla="*/ 24 h 95"/>
                <a:gd name="T86" fmla="*/ 55 w 94"/>
                <a:gd name="T87" fmla="*/ 24 h 95"/>
                <a:gd name="T88" fmla="*/ 65 w 94"/>
                <a:gd name="T89" fmla="*/ 30 h 95"/>
                <a:gd name="T90" fmla="*/ 69 w 94"/>
                <a:gd name="T91" fmla="*/ 35 h 95"/>
                <a:gd name="T92" fmla="*/ 72 w 94"/>
                <a:gd name="T93" fmla="*/ 4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4" h="95">
                  <a:moveTo>
                    <a:pt x="54" y="95"/>
                  </a:moveTo>
                  <a:cubicBezTo>
                    <a:pt x="56" y="82"/>
                    <a:pt x="56" y="82"/>
                    <a:pt x="56" y="82"/>
                  </a:cubicBezTo>
                  <a:cubicBezTo>
                    <a:pt x="65" y="78"/>
                    <a:pt x="65" y="78"/>
                    <a:pt x="65" y="78"/>
                  </a:cubicBezTo>
                  <a:cubicBezTo>
                    <a:pt x="75" y="86"/>
                    <a:pt x="75" y="86"/>
                    <a:pt x="75" y="86"/>
                  </a:cubicBezTo>
                  <a:cubicBezTo>
                    <a:pt x="85" y="76"/>
                    <a:pt x="85" y="76"/>
                    <a:pt x="85" y="76"/>
                  </a:cubicBezTo>
                  <a:cubicBezTo>
                    <a:pt x="78" y="66"/>
                    <a:pt x="78" y="66"/>
                    <a:pt x="78" y="66"/>
                  </a:cubicBezTo>
                  <a:cubicBezTo>
                    <a:pt x="82" y="56"/>
                    <a:pt x="82" y="56"/>
                    <a:pt x="82" y="56"/>
                  </a:cubicBezTo>
                  <a:cubicBezTo>
                    <a:pt x="94" y="54"/>
                    <a:pt x="94" y="54"/>
                    <a:pt x="94" y="54"/>
                  </a:cubicBezTo>
                  <a:cubicBezTo>
                    <a:pt x="94" y="41"/>
                    <a:pt x="94" y="41"/>
                    <a:pt x="94" y="41"/>
                  </a:cubicBezTo>
                  <a:cubicBezTo>
                    <a:pt x="82" y="38"/>
                    <a:pt x="82" y="38"/>
                    <a:pt x="82" y="38"/>
                  </a:cubicBezTo>
                  <a:cubicBezTo>
                    <a:pt x="81" y="37"/>
                    <a:pt x="81" y="37"/>
                    <a:pt x="81" y="37"/>
                  </a:cubicBezTo>
                  <a:cubicBezTo>
                    <a:pt x="81" y="37"/>
                    <a:pt x="81" y="37"/>
                    <a:pt x="81" y="37"/>
                  </a:cubicBezTo>
                  <a:cubicBezTo>
                    <a:pt x="80" y="34"/>
                    <a:pt x="80" y="34"/>
                    <a:pt x="80" y="34"/>
                  </a:cubicBezTo>
                  <a:cubicBezTo>
                    <a:pt x="79" y="32"/>
                    <a:pt x="79" y="32"/>
                    <a:pt x="79" y="32"/>
                  </a:cubicBezTo>
                  <a:cubicBezTo>
                    <a:pt x="79" y="32"/>
                    <a:pt x="79" y="32"/>
                    <a:pt x="79" y="32"/>
                  </a:cubicBezTo>
                  <a:cubicBezTo>
                    <a:pt x="78" y="29"/>
                    <a:pt x="78" y="29"/>
                    <a:pt x="78" y="29"/>
                  </a:cubicBezTo>
                  <a:cubicBezTo>
                    <a:pt x="85" y="19"/>
                    <a:pt x="85" y="19"/>
                    <a:pt x="85" y="19"/>
                  </a:cubicBezTo>
                  <a:cubicBezTo>
                    <a:pt x="75" y="9"/>
                    <a:pt x="75" y="9"/>
                    <a:pt x="75" y="9"/>
                  </a:cubicBezTo>
                  <a:cubicBezTo>
                    <a:pt x="65" y="16"/>
                    <a:pt x="65" y="16"/>
                    <a:pt x="65" y="16"/>
                  </a:cubicBezTo>
                  <a:cubicBezTo>
                    <a:pt x="56" y="13"/>
                    <a:pt x="56" y="13"/>
                    <a:pt x="56" y="13"/>
                  </a:cubicBezTo>
                  <a:cubicBezTo>
                    <a:pt x="54" y="0"/>
                    <a:pt x="54" y="0"/>
                    <a:pt x="54" y="0"/>
                  </a:cubicBezTo>
                  <a:cubicBezTo>
                    <a:pt x="40" y="0"/>
                    <a:pt x="40" y="0"/>
                    <a:pt x="40" y="0"/>
                  </a:cubicBezTo>
                  <a:cubicBezTo>
                    <a:pt x="38" y="13"/>
                    <a:pt x="38" y="13"/>
                    <a:pt x="38" y="13"/>
                  </a:cubicBezTo>
                  <a:cubicBezTo>
                    <a:pt x="29" y="16"/>
                    <a:pt x="29" y="16"/>
                    <a:pt x="29" y="16"/>
                  </a:cubicBezTo>
                  <a:cubicBezTo>
                    <a:pt x="18" y="9"/>
                    <a:pt x="18" y="9"/>
                    <a:pt x="18" y="9"/>
                  </a:cubicBezTo>
                  <a:cubicBezTo>
                    <a:pt x="9" y="19"/>
                    <a:pt x="9" y="19"/>
                    <a:pt x="9" y="19"/>
                  </a:cubicBezTo>
                  <a:cubicBezTo>
                    <a:pt x="16" y="29"/>
                    <a:pt x="16" y="29"/>
                    <a:pt x="16" y="29"/>
                  </a:cubicBezTo>
                  <a:cubicBezTo>
                    <a:pt x="12" y="38"/>
                    <a:pt x="12" y="38"/>
                    <a:pt x="12" y="38"/>
                  </a:cubicBezTo>
                  <a:cubicBezTo>
                    <a:pt x="0" y="41"/>
                    <a:pt x="0" y="41"/>
                    <a:pt x="0" y="41"/>
                  </a:cubicBezTo>
                  <a:cubicBezTo>
                    <a:pt x="0" y="54"/>
                    <a:pt x="0" y="54"/>
                    <a:pt x="0" y="54"/>
                  </a:cubicBezTo>
                  <a:cubicBezTo>
                    <a:pt x="12" y="56"/>
                    <a:pt x="12" y="56"/>
                    <a:pt x="12" y="56"/>
                  </a:cubicBezTo>
                  <a:cubicBezTo>
                    <a:pt x="16" y="66"/>
                    <a:pt x="16" y="66"/>
                    <a:pt x="16" y="66"/>
                  </a:cubicBezTo>
                  <a:cubicBezTo>
                    <a:pt x="9" y="76"/>
                    <a:pt x="9" y="76"/>
                    <a:pt x="9" y="76"/>
                  </a:cubicBezTo>
                  <a:cubicBezTo>
                    <a:pt x="18" y="86"/>
                    <a:pt x="18" y="86"/>
                    <a:pt x="18" y="86"/>
                  </a:cubicBezTo>
                  <a:cubicBezTo>
                    <a:pt x="29" y="78"/>
                    <a:pt x="29" y="78"/>
                    <a:pt x="29" y="78"/>
                  </a:cubicBezTo>
                  <a:cubicBezTo>
                    <a:pt x="38" y="82"/>
                    <a:pt x="38" y="82"/>
                    <a:pt x="38" y="82"/>
                  </a:cubicBezTo>
                  <a:cubicBezTo>
                    <a:pt x="40" y="95"/>
                    <a:pt x="40" y="95"/>
                    <a:pt x="40" y="95"/>
                  </a:cubicBezTo>
                  <a:cubicBezTo>
                    <a:pt x="54" y="95"/>
                    <a:pt x="54" y="95"/>
                    <a:pt x="54" y="95"/>
                  </a:cubicBezTo>
                  <a:close/>
                  <a:moveTo>
                    <a:pt x="72" y="44"/>
                  </a:moveTo>
                  <a:cubicBezTo>
                    <a:pt x="74" y="58"/>
                    <a:pt x="64" y="71"/>
                    <a:pt x="50" y="72"/>
                  </a:cubicBezTo>
                  <a:cubicBezTo>
                    <a:pt x="37" y="74"/>
                    <a:pt x="24" y="65"/>
                    <a:pt x="22" y="51"/>
                  </a:cubicBezTo>
                  <a:cubicBezTo>
                    <a:pt x="20" y="37"/>
                    <a:pt x="30" y="24"/>
                    <a:pt x="44" y="22"/>
                  </a:cubicBezTo>
                  <a:cubicBezTo>
                    <a:pt x="48" y="22"/>
                    <a:pt x="52" y="22"/>
                    <a:pt x="55" y="24"/>
                  </a:cubicBezTo>
                  <a:cubicBezTo>
                    <a:pt x="55" y="24"/>
                    <a:pt x="55" y="24"/>
                    <a:pt x="55" y="24"/>
                  </a:cubicBezTo>
                  <a:cubicBezTo>
                    <a:pt x="59" y="25"/>
                    <a:pt x="62" y="27"/>
                    <a:pt x="65" y="30"/>
                  </a:cubicBezTo>
                  <a:cubicBezTo>
                    <a:pt x="66" y="31"/>
                    <a:pt x="68" y="33"/>
                    <a:pt x="69" y="35"/>
                  </a:cubicBezTo>
                  <a:cubicBezTo>
                    <a:pt x="70" y="38"/>
                    <a:pt x="72" y="41"/>
                    <a:pt x="72" y="44"/>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sp>
          <p:nvSpPr>
            <p:cNvPr id="19" name="Freeform 18"/>
            <p:cNvSpPr>
              <a:spLocks noEditPoints="1"/>
            </p:cNvSpPr>
            <p:nvPr/>
          </p:nvSpPr>
          <p:spPr bwMode="auto">
            <a:xfrm>
              <a:off x="4605608" y="1839720"/>
              <a:ext cx="280988" cy="327025"/>
            </a:xfrm>
            <a:custGeom>
              <a:avLst/>
              <a:gdLst>
                <a:gd name="T0" fmla="*/ 15 w 30"/>
                <a:gd name="T1" fmla="*/ 0 h 35"/>
                <a:gd name="T2" fmla="*/ 23 w 30"/>
                <a:gd name="T3" fmla="*/ 8 h 35"/>
                <a:gd name="T4" fmla="*/ 15 w 30"/>
                <a:gd name="T5" fmla="*/ 16 h 35"/>
                <a:gd name="T6" fmla="*/ 7 w 30"/>
                <a:gd name="T7" fmla="*/ 8 h 35"/>
                <a:gd name="T8" fmla="*/ 15 w 30"/>
                <a:gd name="T9" fmla="*/ 0 h 35"/>
                <a:gd name="T10" fmla="*/ 6 w 30"/>
                <a:gd name="T11" fmla="*/ 18 h 35"/>
                <a:gd name="T12" fmla="*/ 10 w 30"/>
                <a:gd name="T13" fmla="*/ 18 h 35"/>
                <a:gd name="T14" fmla="*/ 13 w 30"/>
                <a:gd name="T15" fmla="*/ 24 h 35"/>
                <a:gd name="T16" fmla="*/ 17 w 30"/>
                <a:gd name="T17" fmla="*/ 24 h 35"/>
                <a:gd name="T18" fmla="*/ 20 w 30"/>
                <a:gd name="T19" fmla="*/ 18 h 35"/>
                <a:gd name="T20" fmla="*/ 24 w 30"/>
                <a:gd name="T21" fmla="*/ 18 h 35"/>
                <a:gd name="T22" fmla="*/ 30 w 30"/>
                <a:gd name="T23" fmla="*/ 25 h 35"/>
                <a:gd name="T24" fmla="*/ 30 w 30"/>
                <a:gd name="T25" fmla="*/ 35 h 35"/>
                <a:gd name="T26" fmla="*/ 0 w 30"/>
                <a:gd name="T27" fmla="*/ 35 h 35"/>
                <a:gd name="T28" fmla="*/ 0 w 30"/>
                <a:gd name="T29" fmla="*/ 25 h 35"/>
                <a:gd name="T30" fmla="*/ 6 w 30"/>
                <a:gd name="T3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15" y="0"/>
                  </a:moveTo>
                  <a:cubicBezTo>
                    <a:pt x="20" y="0"/>
                    <a:pt x="23" y="3"/>
                    <a:pt x="23" y="8"/>
                  </a:cubicBezTo>
                  <a:cubicBezTo>
                    <a:pt x="23" y="13"/>
                    <a:pt x="20" y="16"/>
                    <a:pt x="15" y="16"/>
                  </a:cubicBezTo>
                  <a:cubicBezTo>
                    <a:pt x="10" y="16"/>
                    <a:pt x="7" y="13"/>
                    <a:pt x="7" y="8"/>
                  </a:cubicBezTo>
                  <a:cubicBezTo>
                    <a:pt x="7" y="3"/>
                    <a:pt x="10" y="0"/>
                    <a:pt x="15" y="0"/>
                  </a:cubicBezTo>
                  <a:close/>
                  <a:moveTo>
                    <a:pt x="6" y="18"/>
                  </a:moveTo>
                  <a:cubicBezTo>
                    <a:pt x="10" y="18"/>
                    <a:pt x="10" y="18"/>
                    <a:pt x="10" y="18"/>
                  </a:cubicBezTo>
                  <a:cubicBezTo>
                    <a:pt x="13" y="24"/>
                    <a:pt x="13" y="24"/>
                    <a:pt x="13" y="24"/>
                  </a:cubicBezTo>
                  <a:cubicBezTo>
                    <a:pt x="14" y="26"/>
                    <a:pt x="16" y="26"/>
                    <a:pt x="17" y="24"/>
                  </a:cubicBezTo>
                  <a:cubicBezTo>
                    <a:pt x="20" y="18"/>
                    <a:pt x="20" y="18"/>
                    <a:pt x="20" y="18"/>
                  </a:cubicBezTo>
                  <a:cubicBezTo>
                    <a:pt x="24" y="18"/>
                    <a:pt x="24" y="18"/>
                    <a:pt x="24" y="18"/>
                  </a:cubicBezTo>
                  <a:cubicBezTo>
                    <a:pt x="27" y="18"/>
                    <a:pt x="30" y="21"/>
                    <a:pt x="30" y="25"/>
                  </a:cubicBezTo>
                  <a:cubicBezTo>
                    <a:pt x="30" y="35"/>
                    <a:pt x="30" y="35"/>
                    <a:pt x="30" y="35"/>
                  </a:cubicBezTo>
                  <a:cubicBezTo>
                    <a:pt x="25" y="35"/>
                    <a:pt x="5" y="35"/>
                    <a:pt x="0" y="35"/>
                  </a:cubicBezTo>
                  <a:cubicBezTo>
                    <a:pt x="0" y="25"/>
                    <a:pt x="0" y="25"/>
                    <a:pt x="0" y="25"/>
                  </a:cubicBezTo>
                  <a:cubicBezTo>
                    <a:pt x="0" y="21"/>
                    <a:pt x="3" y="18"/>
                    <a:pt x="6" y="18"/>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mn-lt"/>
                <a:ea typeface="+mn-ea"/>
                <a:cs typeface="+mn-ea"/>
                <a:sym typeface="+mn-lt"/>
              </a:endParaRPr>
            </a:p>
          </p:txBody>
        </p:sp>
      </p:grpSp>
      <p:sp>
        <p:nvSpPr>
          <p:cNvPr id="22" name="TextBox 28"/>
          <p:cNvSpPr txBox="1"/>
          <p:nvPr/>
        </p:nvSpPr>
        <p:spPr>
          <a:xfrm>
            <a:off x="7706995" y="2497488"/>
            <a:ext cx="3323590" cy="375920"/>
          </a:xfrm>
          <a:prstGeom prst="rect">
            <a:avLst/>
          </a:prstGeom>
          <a:noFill/>
        </p:spPr>
        <p:txBody>
          <a:bodyPr wrap="square" lIns="68580" tIns="34290" rIns="68580" bIns="34290" rtlCol="0">
            <a:spAutoFit/>
          </a:bodyPr>
          <a:lstStyle/>
          <a:p>
            <a:pPr>
              <a:spcBef>
                <a:spcPts val="0"/>
              </a:spcBef>
              <a:spcAft>
                <a:spcPts val="0"/>
              </a:spcAft>
              <a:defRPr/>
            </a:pPr>
            <a:r>
              <a:rPr lang="zh-CN" altLang="en-US" sz="2000" b="1" dirty="0">
                <a:solidFill>
                  <a:srgbClr val="6AE7FF"/>
                </a:solidFill>
                <a:latin typeface="+mn-lt"/>
                <a:ea typeface="+mn-ea"/>
                <a:cs typeface="+mn-ea"/>
                <a:sym typeface="+mn-lt"/>
              </a:rPr>
              <a:t>强大的数据采集和运算能力</a:t>
            </a:r>
            <a:endParaRPr lang="zh-CN" altLang="en-US" sz="2000" b="1" dirty="0">
              <a:solidFill>
                <a:srgbClr val="6AE7FF"/>
              </a:solidFill>
              <a:latin typeface="+mn-lt"/>
              <a:ea typeface="+mn-ea"/>
              <a:cs typeface="+mn-ea"/>
              <a:sym typeface="+mn-lt"/>
            </a:endParaRPr>
          </a:p>
        </p:txBody>
      </p:sp>
      <p:sp>
        <p:nvSpPr>
          <p:cNvPr id="23" name="任意多边形 22"/>
          <p:cNvSpPr/>
          <p:nvPr/>
        </p:nvSpPr>
        <p:spPr>
          <a:xfrm flipH="1">
            <a:off x="1374775" y="3493299"/>
            <a:ext cx="3236595" cy="288290"/>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w="12700">
            <a:solidFill>
              <a:srgbClr val="6AE7FF">
                <a:alpha val="20000"/>
              </a:srgb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cs typeface="+mn-ea"/>
              <a:sym typeface="+mn-lt"/>
            </a:endParaRPr>
          </a:p>
        </p:txBody>
      </p:sp>
      <p:sp>
        <p:nvSpPr>
          <p:cNvPr id="25" name="任意多边形 24"/>
          <p:cNvSpPr/>
          <p:nvPr/>
        </p:nvSpPr>
        <p:spPr>
          <a:xfrm>
            <a:off x="7421795" y="4690110"/>
            <a:ext cx="3160395" cy="288290"/>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w="12700">
            <a:solidFill>
              <a:srgbClr val="6AE7FF">
                <a:alpha val="20000"/>
              </a:srgb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cs typeface="+mn-ea"/>
              <a:sym typeface="+mn-lt"/>
            </a:endParaRPr>
          </a:p>
        </p:txBody>
      </p:sp>
      <p:sp>
        <p:nvSpPr>
          <p:cNvPr id="26" name="TextBox 28"/>
          <p:cNvSpPr txBox="1"/>
          <p:nvPr/>
        </p:nvSpPr>
        <p:spPr>
          <a:xfrm>
            <a:off x="8191939" y="4492734"/>
            <a:ext cx="2520315" cy="375920"/>
          </a:xfrm>
          <a:prstGeom prst="rect">
            <a:avLst/>
          </a:prstGeom>
          <a:noFill/>
        </p:spPr>
        <p:txBody>
          <a:bodyPr wrap="square" lIns="68580" tIns="34290" rIns="68580" bIns="34290" rtlCol="0">
            <a:spAutoFit/>
          </a:bodyPr>
          <a:lstStyle/>
          <a:p>
            <a:pPr algn="r">
              <a:spcBef>
                <a:spcPts val="0"/>
              </a:spcBef>
              <a:spcAft>
                <a:spcPts val="0"/>
              </a:spcAft>
              <a:defRPr/>
            </a:pPr>
            <a:r>
              <a:rPr lang="zh-CN" altLang="en-US" sz="2000" b="1" dirty="0">
                <a:solidFill>
                  <a:srgbClr val="6AE7FF"/>
                </a:solidFill>
                <a:latin typeface="+mn-lt"/>
                <a:ea typeface="+mn-ea"/>
                <a:cs typeface="+mn-ea"/>
                <a:sym typeface="+mn-lt"/>
              </a:rPr>
              <a:t>开放式系统架构设计</a:t>
            </a:r>
            <a:endParaRPr lang="zh-CN" altLang="en-US" sz="2000" b="1" dirty="0">
              <a:solidFill>
                <a:srgbClr val="6AE7FF"/>
              </a:solidFill>
              <a:latin typeface="+mn-lt"/>
              <a:ea typeface="+mn-ea"/>
              <a:cs typeface="+mn-ea"/>
              <a:sym typeface="+mn-lt"/>
            </a:endParaRPr>
          </a:p>
        </p:txBody>
      </p:sp>
      <p:sp>
        <p:nvSpPr>
          <p:cNvPr id="27" name="任意多边形 26"/>
          <p:cNvSpPr/>
          <p:nvPr/>
        </p:nvSpPr>
        <p:spPr>
          <a:xfrm>
            <a:off x="6367780" y="2400300"/>
            <a:ext cx="4451350" cy="401955"/>
          </a:xfrm>
          <a:custGeom>
            <a:avLst/>
            <a:gdLst>
              <a:gd name="connsiteX0" fmla="*/ 0 w 5401"/>
              <a:gd name="connsiteY0" fmla="*/ 508 h 508"/>
              <a:gd name="connsiteX1" fmla="*/ 618 w 5401"/>
              <a:gd name="connsiteY1" fmla="*/ 0 h 508"/>
              <a:gd name="connsiteX2" fmla="*/ 5401 w 5401"/>
              <a:gd name="connsiteY2" fmla="*/ 0 h 508"/>
            </a:gdLst>
            <a:ahLst/>
            <a:cxnLst>
              <a:cxn ang="0">
                <a:pos x="connsiteX0" y="connsiteY0"/>
              </a:cxn>
              <a:cxn ang="0">
                <a:pos x="connsiteX1" y="connsiteY1"/>
              </a:cxn>
              <a:cxn ang="0">
                <a:pos x="connsiteX2" y="connsiteY2"/>
              </a:cxn>
            </a:cxnLst>
            <a:rect l="l" t="t" r="r" b="b"/>
            <a:pathLst>
              <a:path w="5401" h="508">
                <a:moveTo>
                  <a:pt x="0" y="508"/>
                </a:moveTo>
                <a:lnTo>
                  <a:pt x="618" y="0"/>
                </a:lnTo>
                <a:lnTo>
                  <a:pt x="5401" y="0"/>
                </a:lnTo>
              </a:path>
            </a:pathLst>
          </a:custGeom>
          <a:ln w="12700">
            <a:solidFill>
              <a:srgbClr val="6AE7FF">
                <a:alpha val="20000"/>
              </a:srgb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cs typeface="+mn-ea"/>
              <a:sym typeface="+mn-lt"/>
            </a:endParaRPr>
          </a:p>
        </p:txBody>
      </p:sp>
      <p:sp>
        <p:nvSpPr>
          <p:cNvPr id="129" name="TextBox 28"/>
          <p:cNvSpPr txBox="1"/>
          <p:nvPr/>
        </p:nvSpPr>
        <p:spPr>
          <a:xfrm>
            <a:off x="1374775" y="3302635"/>
            <a:ext cx="2437130" cy="375920"/>
          </a:xfrm>
          <a:prstGeom prst="rect">
            <a:avLst/>
          </a:prstGeom>
          <a:noFill/>
        </p:spPr>
        <p:txBody>
          <a:bodyPr wrap="square" lIns="68580" tIns="34290" rIns="68580" bIns="34290" rtlCol="0">
            <a:spAutoFit/>
          </a:bodyPr>
          <a:lstStyle/>
          <a:p>
            <a:pPr>
              <a:spcBef>
                <a:spcPts val="0"/>
              </a:spcBef>
              <a:spcAft>
                <a:spcPts val="0"/>
              </a:spcAft>
              <a:defRPr/>
            </a:pPr>
            <a:r>
              <a:rPr lang="zh-CN" altLang="en-US" sz="2000" b="1" dirty="0">
                <a:solidFill>
                  <a:srgbClr val="6AE7FF"/>
                </a:solidFill>
                <a:latin typeface="+mn-lt"/>
                <a:ea typeface="+mn-ea"/>
                <a:cs typeface="+mn-ea"/>
                <a:sym typeface="+mn-lt"/>
              </a:rPr>
              <a:t>全工业级硬件平台</a:t>
            </a:r>
            <a:endParaRPr lang="zh-CN" altLang="en-US" sz="2000" b="1" dirty="0">
              <a:solidFill>
                <a:srgbClr val="6AE7FF"/>
              </a:solidFill>
              <a:latin typeface="+mn-lt"/>
              <a:ea typeface="+mn-ea"/>
              <a:cs typeface="+mn-ea"/>
              <a:sym typeface="+mn-lt"/>
            </a:endParaRPr>
          </a:p>
        </p:txBody>
      </p:sp>
      <p:sp>
        <p:nvSpPr>
          <p:cNvPr id="4" name="TextBox 28"/>
          <p:cNvSpPr txBox="1"/>
          <p:nvPr/>
        </p:nvSpPr>
        <p:spPr>
          <a:xfrm>
            <a:off x="1172527" y="5157332"/>
            <a:ext cx="2734945" cy="377026"/>
          </a:xfrm>
          <a:prstGeom prst="rect">
            <a:avLst/>
          </a:prstGeom>
          <a:noFill/>
        </p:spPr>
        <p:txBody>
          <a:bodyPr wrap="square" lIns="68580" tIns="34290" rIns="68580" bIns="34290" rtlCol="0">
            <a:spAutoFit/>
          </a:bodyPr>
          <a:lstStyle/>
          <a:p>
            <a:pPr algn="r">
              <a:spcBef>
                <a:spcPts val="0"/>
              </a:spcBef>
              <a:spcAft>
                <a:spcPts val="0"/>
              </a:spcAft>
              <a:defRPr/>
            </a:pPr>
            <a:r>
              <a:rPr lang="zh-CN" altLang="en-US" sz="2000" b="1" dirty="0">
                <a:solidFill>
                  <a:srgbClr val="6AE7FF"/>
                </a:solidFill>
                <a:latin typeface="+mn-lt"/>
                <a:ea typeface="+mn-ea"/>
                <a:cs typeface="+mn-ea"/>
                <a:sym typeface="+mn-lt"/>
              </a:rPr>
              <a:t>本地化数据存储和处理</a:t>
            </a:r>
            <a:endParaRPr lang="zh-CN" altLang="en-US" sz="2000" b="1" dirty="0">
              <a:solidFill>
                <a:srgbClr val="6AE7FF"/>
              </a:solidFill>
              <a:latin typeface="+mn-lt"/>
              <a:ea typeface="+mn-ea"/>
              <a:cs typeface="+mn-ea"/>
              <a:sym typeface="+mn-lt"/>
            </a:endParaRPr>
          </a:p>
        </p:txBody>
      </p:sp>
      <p:sp>
        <p:nvSpPr>
          <p:cNvPr id="141" name="任意多边形 140"/>
          <p:cNvSpPr/>
          <p:nvPr/>
        </p:nvSpPr>
        <p:spPr>
          <a:xfrm flipH="1">
            <a:off x="1293812" y="5461317"/>
            <a:ext cx="3398520" cy="17335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w="12700">
            <a:solidFill>
              <a:srgbClr val="6AE7FF">
                <a:alpha val="20000"/>
              </a:srgb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cs typeface="+mn-ea"/>
              <a:sym typeface="+mn-lt"/>
            </a:endParaRPr>
          </a:p>
        </p:txBody>
      </p:sp>
      <p:sp>
        <p:nvSpPr>
          <p:cNvPr id="5" name="文本框 4"/>
          <p:cNvSpPr txBox="1"/>
          <p:nvPr/>
        </p:nvSpPr>
        <p:spPr>
          <a:xfrm>
            <a:off x="1983105" y="487680"/>
            <a:ext cx="8386445" cy="521970"/>
          </a:xfrm>
          <a:prstGeom prst="rect">
            <a:avLst/>
          </a:prstGeom>
          <a:noFill/>
        </p:spPr>
        <p:txBody>
          <a:bodyPr wrap="square" rtlCol="0" anchor="t">
            <a:spAutoFit/>
          </a:bodyPr>
          <a:lstStyle/>
          <a:p>
            <a:r>
              <a:rPr lang="zh-CN" altLang="en-US" sz="2800" b="1" dirty="0">
                <a:solidFill>
                  <a:schemeClr val="bg1"/>
                </a:solidFill>
                <a:latin typeface="+mn-lt"/>
                <a:ea typeface="+mn-ea"/>
                <a:cs typeface="+mn-ea"/>
                <a:sym typeface="+mn-lt"/>
              </a:rPr>
              <a:t>工业智能物联网关</a:t>
            </a:r>
            <a:r>
              <a:rPr lang="en-US" altLang="zh-CN" sz="2800" b="1" dirty="0">
                <a:solidFill>
                  <a:schemeClr val="bg1"/>
                </a:solidFill>
                <a:latin typeface="+mn-lt"/>
                <a:ea typeface="+mn-ea"/>
                <a:cs typeface="+mn-ea"/>
                <a:sym typeface="+mn-lt"/>
              </a:rPr>
              <a:t>——</a:t>
            </a:r>
            <a:r>
              <a:rPr lang="zh-CN" altLang="en-US" sz="2800" b="1" dirty="0">
                <a:solidFill>
                  <a:schemeClr val="bg1"/>
                </a:solidFill>
                <a:latin typeface="+mn-lt"/>
                <a:ea typeface="+mn-ea"/>
                <a:cs typeface="+mn-ea"/>
                <a:sym typeface="+mn-lt"/>
              </a:rPr>
              <a:t>为工业物联网量身定制</a:t>
            </a:r>
            <a:endParaRPr lang="zh-CN" altLang="en-US" sz="2800" b="1" dirty="0">
              <a:solidFill>
                <a:schemeClr val="bg1"/>
              </a:solidFill>
              <a:latin typeface="+mn-lt"/>
              <a:ea typeface="+mn-ea"/>
              <a:cs typeface="+mn-ea"/>
              <a:sym typeface="+mn-lt"/>
            </a:endParaRPr>
          </a:p>
        </p:txBody>
      </p:sp>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l="32218" r="18566" b="14141"/>
          <a:stretch>
            <a:fillRect/>
          </a:stretch>
        </p:blipFill>
        <p:spPr>
          <a:xfrm>
            <a:off x="4282262" y="983599"/>
            <a:ext cx="4311193" cy="5013991"/>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28575" y="-17462"/>
            <a:ext cx="8905240" cy="6894513"/>
          </a:xfrm>
          <a:custGeom>
            <a:avLst/>
            <a:gdLst>
              <a:gd name="connsiteX0" fmla="*/ 0 w 9384"/>
              <a:gd name="connsiteY0" fmla="*/ 0 h 8136"/>
              <a:gd name="connsiteX1" fmla="*/ 9384 w 9384"/>
              <a:gd name="connsiteY1" fmla="*/ 30 h 8136"/>
              <a:gd name="connsiteX2" fmla="*/ 7356 w 9384"/>
              <a:gd name="connsiteY2" fmla="*/ 8136 h 8136"/>
              <a:gd name="connsiteX3" fmla="*/ 0 w 9384"/>
              <a:gd name="connsiteY3" fmla="*/ 8136 h 8136"/>
              <a:gd name="connsiteX4" fmla="*/ 0 w 9384"/>
              <a:gd name="connsiteY4" fmla="*/ 0 h 8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4" h="8136">
                <a:moveTo>
                  <a:pt x="0" y="0"/>
                </a:moveTo>
                <a:lnTo>
                  <a:pt x="9384" y="30"/>
                </a:lnTo>
                <a:lnTo>
                  <a:pt x="7356" y="8136"/>
                </a:lnTo>
                <a:lnTo>
                  <a:pt x="0" y="8136"/>
                </a:lnTo>
                <a:lnTo>
                  <a:pt x="0" y="0"/>
                </a:lnTo>
                <a:close/>
              </a:path>
            </a:pathLst>
          </a:custGeom>
          <a:solidFill>
            <a:schemeClr val="bg1">
              <a:lumMod val="95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endParaRPr lang="zh-CN" altLang="en-US" strike="noStrike" noProof="1">
              <a:cs typeface="+mn-ea"/>
              <a:sym typeface="+mn-lt"/>
            </a:endParaRPr>
          </a:p>
        </p:txBody>
      </p:sp>
      <p:sp>
        <p:nvSpPr>
          <p:cNvPr id="7185" name="MH_SubTitle_1"/>
          <p:cNvSpPr txBox="1"/>
          <p:nvPr/>
        </p:nvSpPr>
        <p:spPr>
          <a:xfrm>
            <a:off x="320040" y="1118555"/>
            <a:ext cx="7003415" cy="3844476"/>
          </a:xfrm>
          <a:prstGeom prst="rect">
            <a:avLst/>
          </a:prstGeom>
          <a:noFill/>
          <a:ln w="9525">
            <a:noFill/>
          </a:ln>
        </p:spPr>
        <p:txBody>
          <a:bodyPr wrap="square" anchor="t"/>
          <a:lstStyle/>
          <a:p>
            <a:pPr marL="457200" indent="-457200" defTabSz="914400">
              <a:lnSpc>
                <a:spcPct val="130000"/>
              </a:lnSpc>
              <a:spcBef>
                <a:spcPts val="0"/>
              </a:spcBef>
              <a:spcAft>
                <a:spcPts val="0"/>
              </a:spcAft>
              <a:buFont typeface="Wingdings" panose="05000000000000000000" charset="0"/>
              <a:buChar char=""/>
            </a:pPr>
            <a:r>
              <a:rPr sz="1600" b="1" dirty="0">
                <a:solidFill>
                  <a:schemeClr val="bg1"/>
                </a:solidFill>
                <a:latin typeface="+mj-ea"/>
                <a:ea typeface="+mj-ea"/>
                <a:cs typeface="+mn-ea"/>
                <a:sym typeface="+mn-lt"/>
              </a:rPr>
              <a:t>M2M</a:t>
            </a:r>
            <a:r>
              <a:rPr lang="zh-CN" sz="1600" b="1" dirty="0">
                <a:solidFill>
                  <a:schemeClr val="bg1"/>
                </a:solidFill>
                <a:latin typeface="+mj-ea"/>
                <a:ea typeface="+mj-ea"/>
                <a:cs typeface="+mn-ea"/>
                <a:sym typeface="+mn-lt"/>
              </a:rPr>
              <a:t>行业市场</a:t>
            </a:r>
            <a:r>
              <a:rPr sz="1600" b="1" dirty="0" err="1">
                <a:solidFill>
                  <a:schemeClr val="bg1"/>
                </a:solidFill>
                <a:latin typeface="+mj-ea"/>
                <a:ea typeface="+mj-ea"/>
                <a:cs typeface="+mn-ea"/>
                <a:sym typeface="+mn-lt"/>
              </a:rPr>
              <a:t>先行者</a:t>
            </a:r>
            <a:r>
              <a:rPr lang="zh-CN" sz="1600" b="1" dirty="0">
                <a:solidFill>
                  <a:schemeClr val="bg1"/>
                </a:solidFill>
                <a:latin typeface="+mj-ea"/>
                <a:ea typeface="+mj-ea"/>
                <a:cs typeface="+mn-ea"/>
                <a:sym typeface="+mn-lt"/>
              </a:rPr>
              <a:t>与领航者</a:t>
            </a:r>
            <a:r>
              <a:rPr sz="1600" b="1" dirty="0">
                <a:solidFill>
                  <a:schemeClr val="bg1"/>
                </a:solidFill>
                <a:latin typeface="+mj-ea"/>
                <a:ea typeface="+mj-ea"/>
                <a:cs typeface="+mn-ea"/>
                <a:sym typeface="+mn-lt"/>
              </a:rPr>
              <a:t>，</a:t>
            </a:r>
            <a:r>
              <a:rPr sz="1600" b="1" dirty="0" err="1">
                <a:solidFill>
                  <a:schemeClr val="bg1"/>
                </a:solidFill>
                <a:latin typeface="+mj-ea"/>
                <a:ea typeface="+mj-ea"/>
                <a:cs typeface="+mn-ea"/>
                <a:sym typeface="+mn-lt"/>
              </a:rPr>
              <a:t>二十年来</a:t>
            </a:r>
            <a:r>
              <a:rPr lang="zh-CN" sz="1600" b="1" dirty="0" err="1">
                <a:solidFill>
                  <a:schemeClr val="bg1"/>
                </a:solidFill>
                <a:latin typeface="+mj-ea"/>
                <a:ea typeface="+mj-ea"/>
                <a:cs typeface="+mn-ea"/>
                <a:sym typeface="+mn-lt"/>
              </a:rPr>
              <a:t>致力于</a:t>
            </a:r>
            <a:r>
              <a:rPr lang="zh-CN" altLang="en-US" sz="1600" b="1" dirty="0">
                <a:solidFill>
                  <a:schemeClr val="bg1"/>
                </a:solidFill>
                <a:latin typeface="+mj-ea"/>
                <a:ea typeface="+mj-ea"/>
                <a:cs typeface="+mn-ea"/>
                <a:sym typeface="+mn-lt"/>
              </a:rPr>
              <a:t>产业</a:t>
            </a:r>
            <a:r>
              <a:rPr lang="en-US" altLang="zh-CN" sz="1600" b="1" dirty="0">
                <a:solidFill>
                  <a:schemeClr val="bg1"/>
                </a:solidFill>
                <a:latin typeface="+mj-ea"/>
                <a:ea typeface="+mj-ea"/>
                <a:cs typeface="+mn-ea"/>
                <a:sym typeface="+mn-lt"/>
              </a:rPr>
              <a:t>+</a:t>
            </a:r>
            <a:r>
              <a:rPr lang="zh-CN" altLang="en-US" sz="1600" b="1" dirty="0">
                <a:solidFill>
                  <a:schemeClr val="bg1"/>
                </a:solidFill>
                <a:latin typeface="+mj-ea"/>
                <a:ea typeface="+mj-ea"/>
                <a:cs typeface="+mn-ea"/>
                <a:sym typeface="+mn-lt"/>
              </a:rPr>
              <a:t>物联网的发展，</a:t>
            </a:r>
            <a:r>
              <a:rPr lang="zh-CN" altLang="en-US" sz="1600" b="1" dirty="0">
                <a:solidFill>
                  <a:srgbClr val="4CD1D7"/>
                </a:solidFill>
                <a:latin typeface="+mj-ea"/>
                <a:ea typeface="+mj-ea"/>
                <a:cs typeface="+mn-ea"/>
                <a:sym typeface="+mn-lt"/>
              </a:rPr>
              <a:t>国内成立最早、连接机器设备最多、服务行业最为广泛无线通信专家型企业，</a:t>
            </a:r>
            <a:r>
              <a:rPr lang="zh-CN" altLang="en-US" sz="1600" b="1" dirty="0">
                <a:solidFill>
                  <a:schemeClr val="bg1"/>
                </a:solidFill>
                <a:latin typeface="+mj-ea"/>
                <a:ea typeface="+mj-ea"/>
                <a:cs typeface="+mn-ea"/>
                <a:sym typeface="+mn-lt"/>
              </a:rPr>
              <a:t>坚持推动物联网技术在行业市场的应用，助力数字化转型与价值再造。</a:t>
            </a:r>
            <a:endParaRPr lang="en-US" altLang="zh-CN" sz="1600" b="1" dirty="0">
              <a:solidFill>
                <a:schemeClr val="bg1"/>
              </a:solidFill>
              <a:latin typeface="+mj-ea"/>
              <a:ea typeface="+mj-ea"/>
              <a:cs typeface="+mn-ea"/>
              <a:sym typeface="+mn-lt"/>
            </a:endParaRPr>
          </a:p>
          <a:p>
            <a:pPr marL="457200" indent="-457200" defTabSz="914400">
              <a:lnSpc>
                <a:spcPct val="130000"/>
              </a:lnSpc>
              <a:spcBef>
                <a:spcPts val="0"/>
              </a:spcBef>
              <a:spcAft>
                <a:spcPts val="0"/>
              </a:spcAft>
              <a:buFont typeface="Wingdings" panose="05000000000000000000" charset="0"/>
              <a:buChar char=""/>
            </a:pPr>
            <a:endParaRPr lang="zh-CN" altLang="en-US" sz="2000" b="1" noProof="1">
              <a:solidFill>
                <a:srgbClr val="4CD1D7"/>
              </a:solidFill>
              <a:latin typeface="+mj-ea"/>
              <a:ea typeface="+mj-ea"/>
              <a:cs typeface="+mn-ea"/>
              <a:sym typeface="+mn-lt"/>
            </a:endParaRPr>
          </a:p>
          <a:p>
            <a:pPr marL="457200" indent="-457200" defTabSz="914400">
              <a:lnSpc>
                <a:spcPct val="130000"/>
              </a:lnSpc>
              <a:spcBef>
                <a:spcPts val="0"/>
              </a:spcBef>
              <a:spcAft>
                <a:spcPts val="0"/>
              </a:spcAft>
              <a:buClr>
                <a:schemeClr val="bg1"/>
              </a:buClr>
              <a:buFont typeface="Wingdings" panose="05000000000000000000" charset="0"/>
              <a:buChar char=""/>
            </a:pPr>
            <a:r>
              <a:rPr lang="zh-CN" altLang="en-US" sz="1600" b="1" dirty="0">
                <a:solidFill>
                  <a:srgbClr val="FFC000"/>
                </a:solidFill>
                <a:latin typeface="+mj-ea"/>
                <a:ea typeface="+mj-ea"/>
                <a:cs typeface="+mn-ea"/>
                <a:sym typeface="+mn-lt"/>
              </a:rPr>
              <a:t>目前国内唯一 一家从M2M细分市场领先到感· 端 · 云 ·应用布局物联网全栈业务，产品层次完善，覆盖面广。</a:t>
            </a:r>
            <a:endParaRPr lang="en-US" altLang="zh-CN" sz="1600" b="1" dirty="0">
              <a:solidFill>
                <a:srgbClr val="FFC000"/>
              </a:solidFill>
              <a:latin typeface="+mj-ea"/>
              <a:ea typeface="+mj-ea"/>
              <a:cs typeface="+mn-ea"/>
              <a:sym typeface="+mn-lt"/>
            </a:endParaRPr>
          </a:p>
          <a:p>
            <a:pPr marL="457200" indent="-457200" defTabSz="914400">
              <a:lnSpc>
                <a:spcPct val="130000"/>
              </a:lnSpc>
              <a:spcBef>
                <a:spcPts val="0"/>
              </a:spcBef>
              <a:spcAft>
                <a:spcPts val="0"/>
              </a:spcAft>
              <a:buFont typeface="Wingdings" panose="05000000000000000000" charset="0"/>
              <a:buChar char=""/>
            </a:pPr>
            <a:endParaRPr lang="zh-CN" altLang="en-US" sz="1600" b="1" noProof="1">
              <a:solidFill>
                <a:schemeClr val="bg1"/>
              </a:solidFill>
              <a:latin typeface="+mj-ea"/>
              <a:ea typeface="+mj-ea"/>
              <a:cs typeface="+mn-ea"/>
              <a:sym typeface="+mn-lt"/>
            </a:endParaRPr>
          </a:p>
          <a:p>
            <a:pPr marL="457200" indent="-457200" defTabSz="914400">
              <a:lnSpc>
                <a:spcPct val="130000"/>
              </a:lnSpc>
              <a:spcBef>
                <a:spcPts val="0"/>
              </a:spcBef>
              <a:spcAft>
                <a:spcPts val="0"/>
              </a:spcAft>
              <a:buFont typeface="Wingdings" panose="05000000000000000000" charset="0"/>
              <a:buChar char=""/>
            </a:pPr>
            <a:r>
              <a:rPr lang="zh-CN" sz="1600" b="1" noProof="1">
                <a:solidFill>
                  <a:schemeClr val="bg1"/>
                </a:solidFill>
                <a:latin typeface="+mj-ea"/>
                <a:ea typeface="+mj-ea"/>
                <a:cs typeface="+mn-ea"/>
                <a:sym typeface="+mn-lt"/>
              </a:rPr>
              <a:t>深入研发</a:t>
            </a:r>
            <a:r>
              <a:rPr sz="1600" b="1" noProof="1">
                <a:solidFill>
                  <a:schemeClr val="bg1"/>
                </a:solidFill>
                <a:latin typeface="+mj-ea"/>
                <a:ea typeface="+mj-ea"/>
                <a:cs typeface="+mn-ea"/>
                <a:sym typeface="+mn-lt"/>
              </a:rPr>
              <a:t>移动蜂窝通信网、新型低功耗广域网、专网通信、</a:t>
            </a:r>
            <a:r>
              <a:rPr lang="zh-CN" sz="1600" b="1" noProof="1">
                <a:solidFill>
                  <a:schemeClr val="bg1"/>
                </a:solidFill>
                <a:latin typeface="+mj-ea"/>
                <a:ea typeface="+mj-ea"/>
                <a:cs typeface="+mn-ea"/>
                <a:sym typeface="+mn-lt"/>
              </a:rPr>
              <a:t>近距离网络应用等物联通信技术，融合大数据、</a:t>
            </a:r>
            <a:r>
              <a:rPr lang="en-US" altLang="zh-CN" sz="1600" b="1" noProof="1">
                <a:solidFill>
                  <a:schemeClr val="bg1"/>
                </a:solidFill>
                <a:latin typeface="+mj-ea"/>
                <a:ea typeface="+mj-ea"/>
                <a:cs typeface="+mn-ea"/>
                <a:sym typeface="+mn-lt"/>
              </a:rPr>
              <a:t>AI</a:t>
            </a:r>
            <a:r>
              <a:rPr lang="zh-CN" altLang="en-US" sz="1600" b="1" noProof="1">
                <a:solidFill>
                  <a:schemeClr val="bg1"/>
                </a:solidFill>
                <a:latin typeface="+mj-ea"/>
                <a:ea typeface="+mj-ea"/>
                <a:cs typeface="+mn-ea"/>
                <a:sym typeface="+mn-lt"/>
              </a:rPr>
              <a:t>、模型、算法等新型能力技术，</a:t>
            </a:r>
            <a:r>
              <a:rPr lang="zh-CN" altLang="en-US" sz="1600" b="1" noProof="1">
                <a:solidFill>
                  <a:srgbClr val="00B0F0"/>
                </a:solidFill>
                <a:latin typeface="+mj-ea"/>
                <a:ea typeface="+mj-ea"/>
                <a:cs typeface="+mn-ea"/>
                <a:sym typeface="+mn-lt"/>
              </a:rPr>
              <a:t>形成M2M通信、工业物联网、商用车联网、智慧水利水务事业群。</a:t>
            </a:r>
            <a:endParaRPr lang="zh-CN" altLang="en-US" sz="1600" b="1" noProof="1">
              <a:solidFill>
                <a:srgbClr val="00B0F0"/>
              </a:solidFill>
              <a:latin typeface="+mj-ea"/>
              <a:ea typeface="+mj-ea"/>
              <a:cs typeface="+mn-ea"/>
              <a:sym typeface="+mn-lt"/>
            </a:endParaRPr>
          </a:p>
        </p:txBody>
      </p:sp>
      <p:pic>
        <p:nvPicPr>
          <p:cNvPr id="45059" name="图片 6" descr="F:\PPT\2017公司介绍英文PPT\乱七八糟的素材\公司大楼.png公司大楼"/>
          <p:cNvPicPr>
            <a:picLocks noChangeAspect="1"/>
          </p:cNvPicPr>
          <p:nvPr/>
        </p:nvPicPr>
        <p:blipFill>
          <a:blip r:embed="rId1"/>
          <a:stretch>
            <a:fillRect/>
          </a:stretch>
        </p:blipFill>
        <p:spPr>
          <a:xfrm>
            <a:off x="7673023" y="3185795"/>
            <a:ext cx="5078412" cy="3546475"/>
          </a:xfrm>
          <a:prstGeom prst="rect">
            <a:avLst/>
          </a:prstGeom>
          <a:noFill/>
          <a:ln w="9525">
            <a:noFill/>
          </a:ln>
        </p:spPr>
      </p:pic>
      <p:sp>
        <p:nvSpPr>
          <p:cNvPr id="45060" name="文本框 4"/>
          <p:cNvSpPr txBox="1"/>
          <p:nvPr/>
        </p:nvSpPr>
        <p:spPr>
          <a:xfrm>
            <a:off x="874056" y="427355"/>
            <a:ext cx="3225800" cy="534035"/>
          </a:xfrm>
          <a:prstGeom prst="rect">
            <a:avLst/>
          </a:prstGeom>
          <a:noFill/>
          <a:ln w="9525">
            <a:noFill/>
          </a:ln>
        </p:spPr>
        <p:txBody>
          <a:bodyPr wrap="square" anchor="t">
            <a:spAutoFit/>
          </a:bodyPr>
          <a:lstStyle/>
          <a:p>
            <a:pPr defTabSz="914400">
              <a:lnSpc>
                <a:spcPct val="90000"/>
              </a:lnSpc>
              <a:spcBef>
                <a:spcPts val="1000"/>
              </a:spcBef>
            </a:pPr>
            <a:r>
              <a:rPr lang="en-US" altLang="zh-CN" sz="3200" b="1" dirty="0">
                <a:solidFill>
                  <a:schemeClr val="bg1"/>
                </a:solidFill>
                <a:latin typeface="+mn-lt"/>
                <a:ea typeface="+mn-ea"/>
                <a:cs typeface="+mn-ea"/>
                <a:sym typeface="+mn-lt"/>
              </a:rPr>
              <a:t>宏电自我介绍</a:t>
            </a:r>
            <a:endParaRPr lang="en-US" altLang="zh-CN" sz="3200" b="1" dirty="0">
              <a:solidFill>
                <a:schemeClr val="bg1"/>
              </a:solidFill>
              <a:latin typeface="+mn-lt"/>
              <a:ea typeface="+mn-ea"/>
              <a:cs typeface="+mn-ea"/>
              <a:sym typeface="+mn-lt"/>
            </a:endParaRPr>
          </a:p>
        </p:txBody>
      </p:sp>
      <p:pic>
        <p:nvPicPr>
          <p:cNvPr id="60419" name="Picture 2" descr="宏电办公楼"/>
          <p:cNvPicPr>
            <a:picLocks noChangeAspect="1"/>
          </p:cNvPicPr>
          <p:nvPr/>
        </p:nvPicPr>
        <p:blipFill>
          <a:blip r:embed="rId2"/>
          <a:srcRect/>
          <a:stretch>
            <a:fillRect/>
          </a:stretch>
        </p:blipFill>
        <p:spPr>
          <a:xfrm>
            <a:off x="6068371" y="4725590"/>
            <a:ext cx="2006758" cy="2006758"/>
          </a:xfrm>
          <a:prstGeom prst="ellipse">
            <a:avLst/>
          </a:prstGeom>
          <a:noFill/>
          <a:ln w="9525">
            <a:noFill/>
          </a:ln>
          <a:effectLst/>
        </p:spPr>
      </p:pic>
      <p:sp>
        <p:nvSpPr>
          <p:cNvPr id="45062" name="Text Box 9"/>
          <p:cNvSpPr/>
          <p:nvPr/>
        </p:nvSpPr>
        <p:spPr>
          <a:xfrm>
            <a:off x="4902344" y="6487239"/>
            <a:ext cx="1452880" cy="245110"/>
          </a:xfrm>
          <a:prstGeom prst="rect">
            <a:avLst/>
          </a:prstGeom>
          <a:noFill/>
          <a:ln w="9525">
            <a:noFill/>
          </a:ln>
        </p:spPr>
        <p:txBody>
          <a:bodyPr wrap="none" anchor="t">
            <a:spAutoFit/>
          </a:bodyPr>
          <a:lstStyle/>
          <a:p>
            <a:r>
              <a:rPr lang="zh-CN" altLang="en-US" sz="1000" dirty="0">
                <a:solidFill>
                  <a:schemeClr val="bg1"/>
                </a:solidFill>
                <a:latin typeface="+mn-lt"/>
                <a:ea typeface="+mn-ea"/>
                <a:cs typeface="+mn-ea"/>
                <a:sym typeface="+mn-lt"/>
              </a:rPr>
              <a:t>宏电武汉平台研发基地</a:t>
            </a:r>
            <a:endParaRPr lang="en-US" altLang="zh-CN" sz="1000" dirty="0">
              <a:solidFill>
                <a:schemeClr val="bg1"/>
              </a:solidFill>
              <a:latin typeface="+mn-lt"/>
              <a:ea typeface="+mn-ea"/>
              <a:cs typeface="+mn-ea"/>
              <a:sym typeface="+mn-lt"/>
            </a:endParaRPr>
          </a:p>
        </p:txBody>
      </p:sp>
      <p:sp>
        <p:nvSpPr>
          <p:cNvPr id="45063" name="Text Box 9"/>
          <p:cNvSpPr/>
          <p:nvPr/>
        </p:nvSpPr>
        <p:spPr>
          <a:xfrm>
            <a:off x="8876639" y="3711446"/>
            <a:ext cx="954107" cy="246221"/>
          </a:xfrm>
          <a:prstGeom prst="rect">
            <a:avLst/>
          </a:prstGeom>
          <a:noFill/>
          <a:ln w="9525">
            <a:noFill/>
          </a:ln>
        </p:spPr>
        <p:txBody>
          <a:bodyPr wrap="none" anchor="t">
            <a:spAutoFit/>
          </a:bodyPr>
          <a:lstStyle/>
          <a:p>
            <a:r>
              <a:rPr lang="zh-CN" altLang="en-US" sz="1000" dirty="0">
                <a:solidFill>
                  <a:schemeClr val="bg1"/>
                </a:solidFill>
                <a:latin typeface="+mn-lt"/>
                <a:ea typeface="+mn-ea"/>
                <a:cs typeface="+mn-ea"/>
                <a:sym typeface="+mn-lt"/>
              </a:rPr>
              <a:t>目前深圳总部</a:t>
            </a:r>
            <a:endParaRPr lang="zh-CN" altLang="en-US" sz="1000" dirty="0">
              <a:solidFill>
                <a:schemeClr val="bg1"/>
              </a:solidFill>
              <a:latin typeface="+mn-lt"/>
              <a:ea typeface="+mn-ea"/>
              <a:cs typeface="+mn-ea"/>
              <a:sym typeface="+mn-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文本框 8"/>
          <p:cNvSpPr txBox="1"/>
          <p:nvPr/>
        </p:nvSpPr>
        <p:spPr>
          <a:xfrm>
            <a:off x="2001407" y="427519"/>
            <a:ext cx="8125943" cy="597215"/>
          </a:xfrm>
          <a:prstGeom prst="rect">
            <a:avLst/>
          </a:prstGeom>
          <a:noFill/>
          <a:ln w="9525">
            <a:noFill/>
          </a:ln>
        </p:spPr>
        <p:txBody>
          <a:bodyPr wrap="none" anchor="t">
            <a:spAutoFit/>
          </a:bodyPr>
          <a:lstStyle/>
          <a:p>
            <a:pPr algn="ctr">
              <a:lnSpc>
                <a:spcPct val="130000"/>
              </a:lnSpc>
            </a:pPr>
            <a:r>
              <a:rPr lang="zh-CN" altLang="en-US" sz="2800" b="1" dirty="0">
                <a:solidFill>
                  <a:srgbClr val="4CD1D7"/>
                </a:solidFill>
                <a:latin typeface="+mn-lt"/>
                <a:ea typeface="+mn-ea"/>
                <a:cs typeface="+mn-ea"/>
                <a:sym typeface="+mn-lt"/>
              </a:rPr>
              <a:t>宏电拥有</a:t>
            </a:r>
            <a:r>
              <a:rPr lang="en-US" altLang="zh-CN" sz="2800" b="1" dirty="0">
                <a:solidFill>
                  <a:srgbClr val="4CD1D7"/>
                </a:solidFill>
                <a:latin typeface="+mn-lt"/>
                <a:ea typeface="+mn-ea"/>
                <a:cs typeface="+mn-ea"/>
                <a:sym typeface="+mn-lt"/>
              </a:rPr>
              <a:t>20</a:t>
            </a:r>
            <a:r>
              <a:rPr lang="zh-CN" altLang="en-US" sz="2800" b="1" dirty="0">
                <a:solidFill>
                  <a:srgbClr val="4CD1D7"/>
                </a:solidFill>
                <a:latin typeface="+mn-lt"/>
                <a:ea typeface="+mn-ea"/>
                <a:cs typeface="+mn-ea"/>
                <a:sym typeface="+mn-lt"/>
              </a:rPr>
              <a:t>年丰富的工业场景物联网连接实践经验</a:t>
            </a:r>
            <a:endParaRPr lang="zh-CN" altLang="en-US" sz="2800" b="1" dirty="0">
              <a:solidFill>
                <a:srgbClr val="4CD1D7"/>
              </a:solidFill>
              <a:latin typeface="+mn-lt"/>
              <a:ea typeface="+mn-ea"/>
              <a:cs typeface="+mn-ea"/>
              <a:sym typeface="+mn-lt"/>
            </a:endParaRPr>
          </a:p>
        </p:txBody>
      </p:sp>
      <p:pic>
        <p:nvPicPr>
          <p:cNvPr id="5" name="Picture 2" descr="C:\Users\lenovo\Desktop\图标.png"/>
          <p:cNvPicPr>
            <a:picLocks noChangeAspect="1" noChangeArrowheads="1"/>
          </p:cNvPicPr>
          <p:nvPr/>
        </p:nvPicPr>
        <p:blipFill>
          <a:blip r:embed="rId1" cstate="print"/>
          <a:srcRect/>
          <a:stretch>
            <a:fillRect/>
          </a:stretch>
        </p:blipFill>
        <p:spPr bwMode="auto">
          <a:xfrm>
            <a:off x="4538980" y="2223770"/>
            <a:ext cx="3172460" cy="3235325"/>
          </a:xfrm>
          <a:prstGeom prst="rect">
            <a:avLst/>
          </a:prstGeom>
          <a:ln w="12700" cmpd="sng">
            <a:noFill/>
            <a:prstDash val="sysDot"/>
          </a:ln>
        </p:spPr>
      </p:pic>
      <p:cxnSp>
        <p:nvCxnSpPr>
          <p:cNvPr id="21" name="肘形连接符 20"/>
          <p:cNvCxnSpPr/>
          <p:nvPr/>
        </p:nvCxnSpPr>
        <p:spPr>
          <a:xfrm flipV="1">
            <a:off x="4693444" y="4927079"/>
            <a:ext cx="1224136" cy="181053"/>
          </a:xfrm>
          <a:prstGeom prst="bentConnector3">
            <a:avLst>
              <a:gd name="adj1" fmla="val 50000"/>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405159" y="4313891"/>
            <a:ext cx="1080120" cy="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肘形连接符 26"/>
          <p:cNvCxnSpPr/>
          <p:nvPr/>
        </p:nvCxnSpPr>
        <p:spPr>
          <a:xfrm rot="10800000" flipV="1">
            <a:off x="6064379" y="2786844"/>
            <a:ext cx="1368152" cy="180020"/>
          </a:xfrm>
          <a:prstGeom prst="bentConnector3">
            <a:avLst>
              <a:gd name="adj1" fmla="val 50000"/>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flipV="1">
            <a:off x="6950075" y="3476625"/>
            <a:ext cx="576580" cy="360045"/>
          </a:xfrm>
          <a:prstGeom prst="bentConnector3">
            <a:avLst>
              <a:gd name="adj1" fmla="val 50110"/>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肘形连接符 30"/>
          <p:cNvCxnSpPr/>
          <p:nvPr/>
        </p:nvCxnSpPr>
        <p:spPr>
          <a:xfrm rot="10800000" flipV="1">
            <a:off x="5991860" y="4916170"/>
            <a:ext cx="1533525" cy="372110"/>
          </a:xfrm>
          <a:prstGeom prst="bentConnector3">
            <a:avLst>
              <a:gd name="adj1" fmla="val 49979"/>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785977" y="4387592"/>
            <a:ext cx="7200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1107756" y="1466158"/>
            <a:ext cx="9768205" cy="306705"/>
          </a:xfrm>
          <a:prstGeom prst="rect">
            <a:avLst/>
          </a:prstGeom>
          <a:solidFill>
            <a:schemeClr val="bg1">
              <a:alpha val="16000"/>
            </a:schemeClr>
          </a:solidFill>
        </p:spPr>
        <p:txBody>
          <a:bodyPr wrap="square" rtlCol="0">
            <a:spAutoFit/>
          </a:bodyPr>
          <a:lstStyle/>
          <a:p>
            <a:pPr algn="ctr"/>
            <a:r>
              <a:rPr lang="zh-CN" altLang="en-US"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积累</a:t>
            </a:r>
            <a:r>
              <a:rPr lang="en-US" altLang="zh-CN"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30000+</a:t>
            </a:r>
            <a:r>
              <a:rPr lang="zh-CN" altLang="en-US"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核心行业客户资源，已出货</a:t>
            </a:r>
            <a:r>
              <a:rPr lang="en-US" altLang="zh-CN"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1000</a:t>
            </a:r>
            <a:r>
              <a:rPr lang="zh-CN" altLang="en-US"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rPr>
              <a:t>万+无线通信终端规模，覆盖八大产业领域的上百细分应用场景</a:t>
            </a:r>
            <a:endParaRPr lang="zh-CN" altLang="en-US" sz="1400" b="1" dirty="0">
              <a:solidFill>
                <a:schemeClr val="bg1"/>
              </a:solidFill>
              <a:latin typeface="微软雅黑" panose="020B0503020204020204" pitchFamily="2" charset="-122"/>
              <a:ea typeface="微软雅黑" panose="020B0503020204020204" pitchFamily="2" charset="-122"/>
              <a:cs typeface="微软雅黑" panose="020B0503020204020204" pitchFamily="2" charset="-122"/>
              <a:sym typeface="+mn-lt"/>
            </a:endParaRPr>
          </a:p>
        </p:txBody>
      </p:sp>
      <p:cxnSp>
        <p:nvCxnSpPr>
          <p:cNvPr id="25" name="直接连接符 24"/>
          <p:cNvCxnSpPr/>
          <p:nvPr/>
        </p:nvCxnSpPr>
        <p:spPr>
          <a:xfrm>
            <a:off x="4548282" y="2689602"/>
            <a:ext cx="1080120" cy="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8350885" y="2273935"/>
            <a:ext cx="2273300" cy="751205"/>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气象：</a:t>
            </a:r>
            <a:r>
              <a:rPr lang="zh-CN" altLang="en-US" sz="1000">
                <a:cs typeface="+mn-ea"/>
                <a:sym typeface="+mn-lt"/>
              </a:rPr>
              <a:t>自2003年进入气象信息传输产品的开发，占据气象无线监测数传产品约70%的市场份额。</a:t>
            </a:r>
            <a:endParaRPr lang="zh-CN" altLang="en-US" sz="900">
              <a:cs typeface="+mn-ea"/>
              <a:sym typeface="+mn-lt"/>
            </a:endParaRPr>
          </a:p>
          <a:p>
            <a:pPr lvl="0" algn="l">
              <a:lnSpc>
                <a:spcPct val="120000"/>
              </a:lnSpc>
            </a:pPr>
            <a:endParaRPr lang="zh-CN" altLang="en-US" sz="900">
              <a:cs typeface="+mn-ea"/>
              <a:sym typeface="+mn-lt"/>
            </a:endParaRPr>
          </a:p>
        </p:txBody>
      </p:sp>
      <p:sp>
        <p:nvSpPr>
          <p:cNvPr id="28" name="矩形 27"/>
          <p:cNvSpPr/>
          <p:nvPr/>
        </p:nvSpPr>
        <p:spPr>
          <a:xfrm>
            <a:off x="8350885" y="3147695"/>
            <a:ext cx="2273300" cy="64516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商业：</a:t>
            </a:r>
            <a:r>
              <a:rPr lang="zh-CN" altLang="en-US" sz="1000">
                <a:cs typeface="+mn-ea"/>
                <a:sym typeface="+mn-lt"/>
              </a:rPr>
              <a:t>2012年开始为智能售货机、无人店无人货架提供智能控制、无线通信方案。</a:t>
            </a:r>
            <a:endParaRPr lang="zh-CN" altLang="en-US" sz="900">
              <a:cs typeface="+mn-ea"/>
              <a:sym typeface="+mn-lt"/>
            </a:endParaRPr>
          </a:p>
          <a:p>
            <a:pPr lvl="0" algn="l">
              <a:lnSpc>
                <a:spcPct val="120000"/>
              </a:lnSpc>
            </a:pPr>
            <a:endParaRPr lang="zh-CN" altLang="en-US" sz="900">
              <a:cs typeface="+mn-ea"/>
              <a:sym typeface="+mn-lt"/>
            </a:endParaRPr>
          </a:p>
        </p:txBody>
      </p:sp>
      <p:sp>
        <p:nvSpPr>
          <p:cNvPr id="30" name="矩形 29"/>
          <p:cNvSpPr/>
          <p:nvPr/>
        </p:nvSpPr>
        <p:spPr>
          <a:xfrm>
            <a:off x="8350885" y="3936365"/>
            <a:ext cx="2273300" cy="666115"/>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车载：</a:t>
            </a:r>
            <a:r>
              <a:rPr lang="zh-CN" altLang="en-US" sz="1000">
                <a:cs typeface="+mn-ea"/>
                <a:sym typeface="+mn-lt"/>
              </a:rPr>
              <a:t>自2010年为商用车提供自主开发的车载安全无线监控系统。</a:t>
            </a:r>
            <a:endParaRPr lang="zh-CN" altLang="en-US" sz="900">
              <a:cs typeface="+mn-ea"/>
              <a:sym typeface="+mn-lt"/>
            </a:endParaRPr>
          </a:p>
          <a:p>
            <a:pPr lvl="0" algn="l">
              <a:lnSpc>
                <a:spcPct val="120000"/>
              </a:lnSpc>
            </a:pPr>
            <a:endParaRPr lang="zh-CN" altLang="en-US" sz="900">
              <a:cs typeface="+mn-ea"/>
              <a:sym typeface="+mn-lt"/>
            </a:endParaRPr>
          </a:p>
        </p:txBody>
      </p:sp>
      <p:sp>
        <p:nvSpPr>
          <p:cNvPr id="33" name="矩形 32"/>
          <p:cNvSpPr/>
          <p:nvPr/>
        </p:nvSpPr>
        <p:spPr>
          <a:xfrm>
            <a:off x="8350885" y="4727575"/>
            <a:ext cx="2273300" cy="63119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医疗：</a:t>
            </a:r>
            <a:r>
              <a:rPr lang="zh-CN" altLang="en-US" sz="1000">
                <a:cs typeface="+mn-ea"/>
                <a:sym typeface="+mn-lt"/>
              </a:rPr>
              <a:t>针对大型医疗影像/检测设备、远程医疗诊断等提供M2M无线方案。</a:t>
            </a:r>
            <a:endParaRPr lang="zh-CN" altLang="en-US" sz="900">
              <a:cs typeface="+mn-ea"/>
              <a:sym typeface="+mn-lt"/>
            </a:endParaRPr>
          </a:p>
          <a:p>
            <a:pPr lvl="0" algn="l">
              <a:lnSpc>
                <a:spcPct val="120000"/>
              </a:lnSpc>
            </a:pPr>
            <a:endParaRPr lang="zh-CN" altLang="en-US" sz="900">
              <a:cs typeface="+mn-ea"/>
              <a:sym typeface="+mn-lt"/>
            </a:endParaRPr>
          </a:p>
        </p:txBody>
      </p:sp>
      <p:sp>
        <p:nvSpPr>
          <p:cNvPr id="2" name="文本框 1"/>
          <p:cNvSpPr txBox="1"/>
          <p:nvPr/>
        </p:nvSpPr>
        <p:spPr>
          <a:xfrm>
            <a:off x="5628640" y="3616325"/>
            <a:ext cx="1158240" cy="629920"/>
          </a:xfrm>
          <a:prstGeom prst="rect">
            <a:avLst/>
          </a:prstGeom>
          <a:noFill/>
        </p:spPr>
        <p:txBody>
          <a:bodyPr wrap="square" rtlCol="0">
            <a:spAutoFit/>
          </a:bodyPr>
          <a:lstStyle/>
          <a:p>
            <a:pPr algn="ctr"/>
            <a:r>
              <a:rPr lang="zh-CN" altLang="en-US" sz="1800" b="1" baseline="30000">
                <a:solidFill>
                  <a:srgbClr val="FFC000"/>
                </a:solidFill>
                <a:latin typeface="+mn-lt"/>
                <a:ea typeface="+mn-ea"/>
                <a:cs typeface="+mn-ea"/>
                <a:sym typeface="+mn-lt"/>
              </a:rPr>
              <a:t>深入产业</a:t>
            </a:r>
            <a:endParaRPr lang="zh-CN" altLang="en-US" sz="1800" b="1" baseline="30000">
              <a:solidFill>
                <a:srgbClr val="FFC000"/>
              </a:solidFill>
              <a:latin typeface="+mn-lt"/>
              <a:ea typeface="+mn-ea"/>
              <a:cs typeface="+mn-ea"/>
              <a:sym typeface="+mn-lt"/>
            </a:endParaRPr>
          </a:p>
          <a:p>
            <a:pPr algn="ctr"/>
            <a:r>
              <a:rPr lang="zh-CN" altLang="en-US" sz="1800" b="1" baseline="30000">
                <a:solidFill>
                  <a:srgbClr val="FFC000"/>
                </a:solidFill>
                <a:latin typeface="+mn-lt"/>
                <a:ea typeface="+mn-ea"/>
                <a:cs typeface="+mn-ea"/>
                <a:sym typeface="+mn-lt"/>
              </a:rPr>
              <a:t>为行业客户提供顾问式服务</a:t>
            </a:r>
            <a:endParaRPr lang="zh-CN" altLang="en-US" sz="1800" b="1" baseline="30000">
              <a:solidFill>
                <a:srgbClr val="FFC000"/>
              </a:solidFill>
              <a:latin typeface="+mn-lt"/>
              <a:ea typeface="+mn-ea"/>
              <a:cs typeface="+mn-ea"/>
              <a:sym typeface="+mn-lt"/>
            </a:endParaRPr>
          </a:p>
        </p:txBody>
      </p:sp>
      <p:sp>
        <p:nvSpPr>
          <p:cNvPr id="4" name="矩形 3"/>
          <p:cNvSpPr/>
          <p:nvPr/>
        </p:nvSpPr>
        <p:spPr>
          <a:xfrm>
            <a:off x="1536065" y="3222625"/>
            <a:ext cx="2139315" cy="89027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公共事业：</a:t>
            </a:r>
            <a:r>
              <a:rPr lang="zh-CN" altLang="en-US" sz="1000">
                <a:cs typeface="+mn-ea"/>
                <a:sym typeface="+mn-lt"/>
              </a:rPr>
              <a:t>自2009年开始为路灯、消防、交通等城市基础设施提供低功耗物联网关及管控平台。</a:t>
            </a:r>
            <a:endParaRPr lang="zh-CN" altLang="en-US" sz="900">
              <a:cs typeface="+mn-ea"/>
              <a:sym typeface="+mn-lt"/>
            </a:endParaRPr>
          </a:p>
          <a:p>
            <a:pPr lvl="0" algn="l">
              <a:lnSpc>
                <a:spcPct val="120000"/>
              </a:lnSpc>
            </a:pPr>
            <a:endParaRPr lang="zh-CN" altLang="en-US" sz="900">
              <a:cs typeface="+mn-ea"/>
              <a:sym typeface="+mn-lt"/>
            </a:endParaRPr>
          </a:p>
        </p:txBody>
      </p:sp>
      <p:sp>
        <p:nvSpPr>
          <p:cNvPr id="9" name="矩形 8"/>
          <p:cNvSpPr/>
          <p:nvPr/>
        </p:nvSpPr>
        <p:spPr>
          <a:xfrm>
            <a:off x="1536065" y="4172585"/>
            <a:ext cx="2139315" cy="63119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水利水务：</a:t>
            </a:r>
            <a:r>
              <a:rPr lang="zh-CN" altLang="en-US" sz="1000">
                <a:cs typeface="+mn-ea"/>
                <a:sym typeface="+mn-lt"/>
              </a:rPr>
              <a:t>自2009年进入水利信息化，提供感知、数采、传输、应用服务。</a:t>
            </a:r>
            <a:endParaRPr lang="zh-CN" altLang="en-US" sz="900">
              <a:cs typeface="+mn-ea"/>
              <a:sym typeface="+mn-lt"/>
            </a:endParaRPr>
          </a:p>
          <a:p>
            <a:pPr lvl="0" algn="l">
              <a:lnSpc>
                <a:spcPct val="120000"/>
              </a:lnSpc>
            </a:pPr>
            <a:endParaRPr lang="zh-CN" altLang="en-US" sz="900">
              <a:cs typeface="+mn-ea"/>
              <a:sym typeface="+mn-lt"/>
            </a:endParaRPr>
          </a:p>
        </p:txBody>
      </p:sp>
      <p:sp>
        <p:nvSpPr>
          <p:cNvPr id="12" name="矩形 11"/>
          <p:cNvSpPr/>
          <p:nvPr/>
        </p:nvSpPr>
        <p:spPr>
          <a:xfrm>
            <a:off x="1536065" y="2085340"/>
            <a:ext cx="2139315" cy="106426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工业：</a:t>
            </a:r>
            <a:r>
              <a:rPr lang="zh-CN" altLang="en-US" sz="1000">
                <a:cs typeface="+mn-ea"/>
                <a:sym typeface="+mn-lt"/>
              </a:rPr>
              <a:t>自2009年开始为机床、暖通、机器人、重型机械租赁、塔吊、装备商等提供M2M无线连接产品及服务。</a:t>
            </a:r>
            <a:endParaRPr lang="zh-CN" altLang="en-US" sz="900">
              <a:cs typeface="+mn-ea"/>
              <a:sym typeface="+mn-lt"/>
            </a:endParaRPr>
          </a:p>
          <a:p>
            <a:pPr lvl="0" algn="l">
              <a:lnSpc>
                <a:spcPct val="120000"/>
              </a:lnSpc>
            </a:pPr>
            <a:endParaRPr lang="zh-CN" altLang="en-US" sz="900">
              <a:cs typeface="+mn-ea"/>
              <a:sym typeface="+mn-lt"/>
            </a:endParaRPr>
          </a:p>
        </p:txBody>
      </p:sp>
      <p:cxnSp>
        <p:nvCxnSpPr>
          <p:cNvPr id="37" name="肘形连接符 36"/>
          <p:cNvCxnSpPr/>
          <p:nvPr/>
        </p:nvCxnSpPr>
        <p:spPr>
          <a:xfrm>
            <a:off x="4305935" y="3547745"/>
            <a:ext cx="1206500" cy="477520"/>
          </a:xfrm>
          <a:prstGeom prst="bentConnector3">
            <a:avLst>
              <a:gd name="adj1" fmla="val 50053"/>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1" name="图片 40" descr="图片1"/>
          <p:cNvPicPr>
            <a:picLocks noChangeAspect="1"/>
          </p:cNvPicPr>
          <p:nvPr/>
        </p:nvPicPr>
        <p:blipFill>
          <a:blip r:embed="rId2"/>
          <a:stretch>
            <a:fillRect/>
          </a:stretch>
        </p:blipFill>
        <p:spPr>
          <a:xfrm>
            <a:off x="3893820" y="2255520"/>
            <a:ext cx="556895" cy="556895"/>
          </a:xfrm>
          <a:prstGeom prst="rect">
            <a:avLst/>
          </a:prstGeom>
        </p:spPr>
      </p:pic>
      <p:pic>
        <p:nvPicPr>
          <p:cNvPr id="42" name="图片 41" descr="图片2"/>
          <p:cNvPicPr>
            <a:picLocks noChangeAspect="1"/>
          </p:cNvPicPr>
          <p:nvPr/>
        </p:nvPicPr>
        <p:blipFill>
          <a:blip r:embed="rId3"/>
          <a:stretch>
            <a:fillRect/>
          </a:stretch>
        </p:blipFill>
        <p:spPr>
          <a:xfrm>
            <a:off x="3894455" y="3212465"/>
            <a:ext cx="502920" cy="507365"/>
          </a:xfrm>
          <a:prstGeom prst="rect">
            <a:avLst/>
          </a:prstGeom>
        </p:spPr>
      </p:pic>
      <p:pic>
        <p:nvPicPr>
          <p:cNvPr id="43" name="图片 42" descr="图片3"/>
          <p:cNvPicPr>
            <a:picLocks noChangeAspect="1"/>
          </p:cNvPicPr>
          <p:nvPr/>
        </p:nvPicPr>
        <p:blipFill>
          <a:blip r:embed="rId4"/>
          <a:stretch>
            <a:fillRect/>
          </a:stretch>
        </p:blipFill>
        <p:spPr>
          <a:xfrm>
            <a:off x="3902075" y="4134485"/>
            <a:ext cx="502920" cy="507365"/>
          </a:xfrm>
          <a:prstGeom prst="rect">
            <a:avLst/>
          </a:prstGeom>
        </p:spPr>
      </p:pic>
      <p:pic>
        <p:nvPicPr>
          <p:cNvPr id="44" name="图片 43" descr="图片4"/>
          <p:cNvPicPr>
            <a:picLocks noChangeAspect="1"/>
          </p:cNvPicPr>
          <p:nvPr/>
        </p:nvPicPr>
        <p:blipFill>
          <a:blip r:embed="rId5"/>
          <a:stretch>
            <a:fillRect/>
          </a:stretch>
        </p:blipFill>
        <p:spPr>
          <a:xfrm>
            <a:off x="3904615" y="4890135"/>
            <a:ext cx="502920" cy="507365"/>
          </a:xfrm>
          <a:prstGeom prst="rect">
            <a:avLst/>
          </a:prstGeom>
        </p:spPr>
      </p:pic>
      <p:pic>
        <p:nvPicPr>
          <p:cNvPr id="45" name="图片 44" descr="图片5"/>
          <p:cNvPicPr>
            <a:picLocks noChangeAspect="1"/>
          </p:cNvPicPr>
          <p:nvPr/>
        </p:nvPicPr>
        <p:blipFill>
          <a:blip r:embed="rId6"/>
          <a:stretch>
            <a:fillRect/>
          </a:stretch>
        </p:blipFill>
        <p:spPr>
          <a:xfrm>
            <a:off x="7552055" y="2438400"/>
            <a:ext cx="502920" cy="502920"/>
          </a:xfrm>
          <a:prstGeom prst="rect">
            <a:avLst/>
          </a:prstGeom>
        </p:spPr>
      </p:pic>
      <p:pic>
        <p:nvPicPr>
          <p:cNvPr id="46" name="图片 45" descr="图片6"/>
          <p:cNvPicPr>
            <a:picLocks noChangeAspect="1"/>
          </p:cNvPicPr>
          <p:nvPr/>
        </p:nvPicPr>
        <p:blipFill>
          <a:blip r:embed="rId7"/>
          <a:stretch>
            <a:fillRect/>
          </a:stretch>
        </p:blipFill>
        <p:spPr>
          <a:xfrm>
            <a:off x="7583805" y="3173730"/>
            <a:ext cx="502920" cy="502920"/>
          </a:xfrm>
          <a:prstGeom prst="rect">
            <a:avLst/>
          </a:prstGeom>
        </p:spPr>
      </p:pic>
      <p:pic>
        <p:nvPicPr>
          <p:cNvPr id="47" name="图片 46" descr="图片7"/>
          <p:cNvPicPr>
            <a:picLocks noChangeAspect="1"/>
          </p:cNvPicPr>
          <p:nvPr/>
        </p:nvPicPr>
        <p:blipFill>
          <a:blip r:embed="rId8"/>
          <a:stretch>
            <a:fillRect/>
          </a:stretch>
        </p:blipFill>
        <p:spPr>
          <a:xfrm>
            <a:off x="7646670" y="3981450"/>
            <a:ext cx="507365" cy="507365"/>
          </a:xfrm>
          <a:prstGeom prst="rect">
            <a:avLst/>
          </a:prstGeom>
        </p:spPr>
      </p:pic>
      <p:pic>
        <p:nvPicPr>
          <p:cNvPr id="48" name="图片 47" descr="图片8"/>
          <p:cNvPicPr>
            <a:picLocks noChangeAspect="1"/>
          </p:cNvPicPr>
          <p:nvPr/>
        </p:nvPicPr>
        <p:blipFill>
          <a:blip r:embed="rId9"/>
          <a:stretch>
            <a:fillRect/>
          </a:stretch>
        </p:blipFill>
        <p:spPr>
          <a:xfrm>
            <a:off x="7605395" y="4765675"/>
            <a:ext cx="502920" cy="502920"/>
          </a:xfrm>
          <a:prstGeom prst="rect">
            <a:avLst/>
          </a:prstGeom>
        </p:spPr>
      </p:pic>
      <p:pic>
        <p:nvPicPr>
          <p:cNvPr id="51" name="图片 50" descr="图片3"/>
          <p:cNvPicPr>
            <a:picLocks noChangeAspect="1"/>
          </p:cNvPicPr>
          <p:nvPr/>
        </p:nvPicPr>
        <p:blipFill>
          <a:blip r:embed="rId4"/>
          <a:stretch>
            <a:fillRect/>
          </a:stretch>
        </p:blipFill>
        <p:spPr>
          <a:xfrm>
            <a:off x="3904615" y="4133850"/>
            <a:ext cx="502920" cy="507365"/>
          </a:xfrm>
          <a:prstGeom prst="rect">
            <a:avLst/>
          </a:prstGeom>
        </p:spPr>
      </p:pic>
      <p:sp>
        <p:nvSpPr>
          <p:cNvPr id="10" name="矩形 9"/>
          <p:cNvSpPr/>
          <p:nvPr/>
        </p:nvSpPr>
        <p:spPr>
          <a:xfrm>
            <a:off x="1533525" y="4880610"/>
            <a:ext cx="2141855" cy="768350"/>
          </a:xfrm>
          <a:prstGeom prst="rect">
            <a:avLst/>
          </a:prstGeom>
          <a:solidFill>
            <a:srgbClr val="0F386C">
              <a:alpha val="70000"/>
            </a:srgbClr>
          </a:solidFill>
          <a:ln>
            <a:solidFill>
              <a:srgbClr val="4CD1D7"/>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lnSpc>
                <a:spcPct val="120000"/>
              </a:lnSpc>
            </a:pPr>
            <a:r>
              <a:rPr lang="zh-CN" altLang="en-US" sz="1000">
                <a:solidFill>
                  <a:srgbClr val="FFC000"/>
                </a:solidFill>
                <a:cs typeface="+mn-ea"/>
                <a:sym typeface="+mn-lt"/>
              </a:rPr>
              <a:t>电力：</a:t>
            </a:r>
            <a:r>
              <a:rPr lang="zh-CN" altLang="en-US" sz="1000">
                <a:cs typeface="+mn-ea"/>
                <a:sym typeface="+mn-lt"/>
              </a:rPr>
              <a:t>自2002年起就针对配网自动化等应用提供无线数传产品。</a:t>
            </a:r>
            <a:endParaRPr lang="zh-CN" altLang="en-US" sz="1000">
              <a:cs typeface="+mn-ea"/>
              <a:sym typeface="+mn-lt"/>
            </a:endParaRPr>
          </a:p>
          <a:p>
            <a:pPr lvl="0" algn="l">
              <a:lnSpc>
                <a:spcPct val="120000"/>
              </a:lnSpc>
            </a:pPr>
            <a:r>
              <a:rPr lang="zh-CN" altLang="en-US" sz="1000">
                <a:cs typeface="+mn-ea"/>
                <a:sym typeface="+mn-lt"/>
              </a:rPr>
              <a:t>客户：国家电网、南方电网、许继、国</a:t>
            </a:r>
            <a:endParaRPr lang="zh-CN" altLang="en-US" sz="1000">
              <a:cs typeface="+mn-ea"/>
              <a:sym typeface="+mn-l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58"/>
            <a:ext cx="12192000" cy="6858000"/>
          </a:xfrm>
          <a:prstGeom prst="rect">
            <a:avLst/>
          </a:prstGeom>
        </p:spPr>
      </p:pic>
      <p:sp>
        <p:nvSpPr>
          <p:cNvPr id="10" name="文本框 9"/>
          <p:cNvSpPr txBox="1"/>
          <p:nvPr/>
        </p:nvSpPr>
        <p:spPr>
          <a:xfrm>
            <a:off x="1782282" y="433017"/>
            <a:ext cx="8361680" cy="521970"/>
          </a:xfrm>
          <a:prstGeom prst="rect">
            <a:avLst/>
          </a:prstGeom>
          <a:noFill/>
        </p:spPr>
        <p:txBody>
          <a:bodyPr wrap="none" rtlCol="0" anchor="t">
            <a:spAutoFit/>
          </a:bodyPr>
          <a:lstStyle/>
          <a:p>
            <a:pPr algn="l"/>
            <a:r>
              <a:rPr lang="zh-CN" altLang="en-US" sz="2800" b="1" kern="0" dirty="0">
                <a:solidFill>
                  <a:schemeClr val="tx1"/>
                </a:solidFill>
                <a:latin typeface="+mn-lt"/>
                <a:ea typeface="+mn-ea"/>
                <a:cs typeface="+mn-ea"/>
                <a:sym typeface="+mn-lt"/>
              </a:rPr>
              <a:t>在建宏电新总部，打造物联网新型应用产业孵化基地</a:t>
            </a:r>
            <a:endParaRPr lang="zh-CN" altLang="en-US" sz="2800" b="1" kern="0" dirty="0">
              <a:solidFill>
                <a:schemeClr val="tx1"/>
              </a:solidFill>
              <a:latin typeface="+mn-lt"/>
              <a:ea typeface="+mn-ea"/>
              <a:cs typeface="+mn-ea"/>
              <a:sym typeface="+mn-lt"/>
            </a:endParaRPr>
          </a:p>
        </p:txBody>
      </p:sp>
      <p:sp>
        <p:nvSpPr>
          <p:cNvPr id="24" name="矩形: 圆角 23"/>
          <p:cNvSpPr/>
          <p:nvPr/>
        </p:nvSpPr>
        <p:spPr>
          <a:xfrm>
            <a:off x="2244090" y="3880485"/>
            <a:ext cx="2877820" cy="65278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cxnSp>
        <p:nvCxnSpPr>
          <p:cNvPr id="23" name="连接符: 肘形 22"/>
          <p:cNvCxnSpPr/>
          <p:nvPr/>
        </p:nvCxnSpPr>
        <p:spPr>
          <a:xfrm flipV="1">
            <a:off x="5328960" y="4059778"/>
            <a:ext cx="1950006" cy="237042"/>
          </a:xfrm>
          <a:prstGeom prst="bentConnector3">
            <a:avLst>
              <a:gd name="adj1" fmla="val 82505"/>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6" name="矩形: 圆角 35"/>
          <p:cNvSpPr/>
          <p:nvPr/>
        </p:nvSpPr>
        <p:spPr>
          <a:xfrm>
            <a:off x="3278018" y="4749591"/>
            <a:ext cx="1955018" cy="26324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文本框 36"/>
          <p:cNvSpPr txBox="1"/>
          <p:nvPr/>
        </p:nvSpPr>
        <p:spPr>
          <a:xfrm>
            <a:off x="2440305" y="3960495"/>
            <a:ext cx="2486025" cy="492125"/>
          </a:xfrm>
          <a:prstGeom prst="rect">
            <a:avLst/>
          </a:prstGeom>
          <a:noFill/>
        </p:spPr>
        <p:txBody>
          <a:bodyPr wrap="square" lIns="0" tIns="0" rIns="0" bIns="0" rtlCol="0">
            <a:spAutoFit/>
          </a:bodyPr>
          <a:lstStyle/>
          <a:p>
            <a:pPr algn="ctr"/>
            <a:r>
              <a:rPr lang="zh-CN" altLang="en-US" sz="1600" b="1" dirty="0">
                <a:solidFill>
                  <a:srgbClr val="C00000"/>
                </a:solidFill>
                <a:effectLst/>
                <a:latin typeface="微软雅黑" panose="020B0503020204020204" pitchFamily="2" charset="-122"/>
                <a:ea typeface="微软雅黑" panose="020B0503020204020204" pitchFamily="2" charset="-122"/>
                <a:cs typeface="+mn-ea"/>
                <a:sym typeface="+mn-lt"/>
              </a:rPr>
              <a:t>工业物联网边缘智能网关</a:t>
            </a:r>
            <a:endParaRPr lang="zh-CN" altLang="en-US" sz="1600" b="1" dirty="0">
              <a:solidFill>
                <a:srgbClr val="C00000"/>
              </a:solidFill>
              <a:effectLst/>
              <a:latin typeface="微软雅黑" panose="020B0503020204020204" pitchFamily="2" charset="-122"/>
              <a:ea typeface="微软雅黑" panose="020B0503020204020204" pitchFamily="2" charset="-122"/>
              <a:cs typeface="+mn-ea"/>
              <a:sym typeface="+mn-lt"/>
            </a:endParaRPr>
          </a:p>
          <a:p>
            <a:pPr algn="ctr"/>
            <a:r>
              <a:rPr lang="zh-CN" altLang="en-US" sz="1600" b="1" dirty="0">
                <a:solidFill>
                  <a:srgbClr val="C00000"/>
                </a:solidFill>
                <a:effectLst/>
                <a:latin typeface="微软雅黑" panose="020B0503020204020204" pitchFamily="2" charset="-122"/>
                <a:ea typeface="微软雅黑" panose="020B0503020204020204" pitchFamily="2" charset="-122"/>
                <a:cs typeface="+mn-ea"/>
                <a:sym typeface="+mn-lt"/>
              </a:rPr>
              <a:t>产业化基地</a:t>
            </a:r>
            <a:endParaRPr lang="zh-CN" altLang="en-US" sz="1600" b="1" dirty="0">
              <a:solidFill>
                <a:srgbClr val="C00000"/>
              </a:solidFill>
              <a:effectLst/>
              <a:latin typeface="微软雅黑" panose="020B0503020204020204" pitchFamily="2" charset="-122"/>
              <a:ea typeface="微软雅黑" panose="020B0503020204020204" pitchFamily="2" charset="-122"/>
              <a:cs typeface="+mn-ea"/>
              <a:sym typeface="+mn-lt"/>
            </a:endParaRPr>
          </a:p>
        </p:txBody>
      </p:sp>
      <p:cxnSp>
        <p:nvCxnSpPr>
          <p:cNvPr id="38" name="连接符: 肘形 37"/>
          <p:cNvCxnSpPr/>
          <p:nvPr/>
        </p:nvCxnSpPr>
        <p:spPr>
          <a:xfrm flipV="1">
            <a:off x="5328960" y="4749591"/>
            <a:ext cx="2033726" cy="133617"/>
          </a:xfrm>
          <a:prstGeom prst="bentConnector3">
            <a:avLst>
              <a:gd name="adj1" fmla="val 80911"/>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矩形: 圆角 38"/>
          <p:cNvSpPr/>
          <p:nvPr/>
        </p:nvSpPr>
        <p:spPr>
          <a:xfrm>
            <a:off x="3278018" y="5314004"/>
            <a:ext cx="1955018" cy="26324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1" name="连接符: 肘形 40"/>
          <p:cNvCxnSpPr/>
          <p:nvPr/>
        </p:nvCxnSpPr>
        <p:spPr>
          <a:xfrm>
            <a:off x="5328960" y="5447621"/>
            <a:ext cx="1950006" cy="140236"/>
          </a:xfrm>
          <a:prstGeom prst="bentConnector3">
            <a:avLst>
              <a:gd name="adj1" fmla="val 84103"/>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矩形: 圆角 41"/>
          <p:cNvSpPr/>
          <p:nvPr/>
        </p:nvSpPr>
        <p:spPr>
          <a:xfrm>
            <a:off x="8667404" y="3880627"/>
            <a:ext cx="1955018" cy="26324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文本框 42"/>
          <p:cNvSpPr txBox="1"/>
          <p:nvPr/>
        </p:nvSpPr>
        <p:spPr>
          <a:xfrm>
            <a:off x="8787752" y="3942998"/>
            <a:ext cx="1732071" cy="138499"/>
          </a:xfrm>
          <a:prstGeom prst="rect">
            <a:avLst/>
          </a:prstGeom>
          <a:noFill/>
        </p:spPr>
        <p:txBody>
          <a:bodyPr wrap="square" lIns="0" tIns="0" rIns="0" bIns="0" rtlCol="0">
            <a:spAutoFit/>
          </a:bodyPr>
          <a:lstStyle/>
          <a:p>
            <a:pPr algn="ctr"/>
            <a:r>
              <a:rPr lang="zh-CN" altLang="en-US" sz="900" b="1" dirty="0">
                <a:solidFill>
                  <a:schemeClr val="bg1"/>
                </a:solidFill>
                <a:latin typeface="+mn-lt"/>
                <a:ea typeface="+mn-ea"/>
                <a:cs typeface="+mn-ea"/>
                <a:sym typeface="+mn-lt"/>
              </a:rPr>
              <a:t>大数据、云计算及</a:t>
            </a:r>
            <a:r>
              <a:rPr lang="en-US" altLang="zh-CN" sz="900" b="1" dirty="0">
                <a:solidFill>
                  <a:schemeClr val="bg1"/>
                </a:solidFill>
                <a:latin typeface="+mn-lt"/>
                <a:ea typeface="+mn-ea"/>
                <a:cs typeface="+mn-ea"/>
                <a:sym typeface="+mn-lt"/>
              </a:rPr>
              <a:t>AI</a:t>
            </a:r>
            <a:r>
              <a:rPr lang="zh-CN" altLang="en-US" sz="900" b="1" dirty="0">
                <a:solidFill>
                  <a:schemeClr val="bg1"/>
                </a:solidFill>
                <a:latin typeface="+mn-lt"/>
                <a:ea typeface="+mn-ea"/>
                <a:cs typeface="+mn-ea"/>
                <a:sym typeface="+mn-lt"/>
              </a:rPr>
              <a:t>应用研究基地</a:t>
            </a:r>
            <a:endParaRPr lang="zh-CN" altLang="en-US" sz="900" b="1" dirty="0">
              <a:solidFill>
                <a:schemeClr val="bg1"/>
              </a:solidFill>
              <a:latin typeface="+mn-lt"/>
              <a:ea typeface="+mn-ea"/>
              <a:cs typeface="+mn-ea"/>
              <a:sym typeface="+mn-lt"/>
            </a:endParaRPr>
          </a:p>
        </p:txBody>
      </p:sp>
      <p:sp>
        <p:nvSpPr>
          <p:cNvPr id="44" name="矩形: 圆角 43"/>
          <p:cNvSpPr/>
          <p:nvPr/>
        </p:nvSpPr>
        <p:spPr>
          <a:xfrm>
            <a:off x="8667404" y="4467015"/>
            <a:ext cx="1955018" cy="26324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文本框 44"/>
          <p:cNvSpPr txBox="1"/>
          <p:nvPr/>
        </p:nvSpPr>
        <p:spPr>
          <a:xfrm>
            <a:off x="3389617" y="4812596"/>
            <a:ext cx="1732071" cy="138499"/>
          </a:xfrm>
          <a:prstGeom prst="rect">
            <a:avLst/>
          </a:prstGeom>
          <a:noFill/>
        </p:spPr>
        <p:txBody>
          <a:bodyPr wrap="square" lIns="0" tIns="0" rIns="0" bIns="0" rtlCol="0">
            <a:spAutoFit/>
          </a:bodyPr>
          <a:lstStyle/>
          <a:p>
            <a:pPr algn="ctr"/>
            <a:r>
              <a:rPr lang="zh-CN" altLang="en-US" sz="900" b="1" dirty="0">
                <a:solidFill>
                  <a:schemeClr val="bg1"/>
                </a:solidFill>
                <a:latin typeface="+mn-lt"/>
                <a:ea typeface="+mn-ea"/>
                <a:cs typeface="+mn-ea"/>
                <a:sym typeface="+mn-lt"/>
              </a:rPr>
              <a:t>高端传感器研发及产业基地</a:t>
            </a:r>
            <a:endParaRPr lang="zh-CN" altLang="en-US" sz="900" b="1" dirty="0">
              <a:solidFill>
                <a:schemeClr val="bg1"/>
              </a:solidFill>
              <a:latin typeface="+mn-lt"/>
              <a:ea typeface="+mn-ea"/>
              <a:cs typeface="+mn-ea"/>
              <a:sym typeface="+mn-lt"/>
            </a:endParaRPr>
          </a:p>
        </p:txBody>
      </p:sp>
      <p:sp>
        <p:nvSpPr>
          <p:cNvPr id="46" name="矩形: 圆角 45"/>
          <p:cNvSpPr/>
          <p:nvPr/>
        </p:nvSpPr>
        <p:spPr>
          <a:xfrm>
            <a:off x="8667404" y="5031428"/>
            <a:ext cx="1955018" cy="26324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文本框 46"/>
          <p:cNvSpPr txBox="1"/>
          <p:nvPr/>
        </p:nvSpPr>
        <p:spPr>
          <a:xfrm>
            <a:off x="8787752" y="5093799"/>
            <a:ext cx="1732071" cy="138499"/>
          </a:xfrm>
          <a:prstGeom prst="rect">
            <a:avLst/>
          </a:prstGeom>
          <a:noFill/>
        </p:spPr>
        <p:txBody>
          <a:bodyPr wrap="square" lIns="0" tIns="0" rIns="0" bIns="0" rtlCol="0">
            <a:spAutoFit/>
          </a:bodyPr>
          <a:lstStyle/>
          <a:p>
            <a:pPr algn="ctr"/>
            <a:r>
              <a:rPr lang="zh-CN" altLang="en-US" sz="900" b="1" dirty="0">
                <a:solidFill>
                  <a:schemeClr val="bg1"/>
                </a:solidFill>
                <a:latin typeface="+mn-lt"/>
                <a:ea typeface="+mn-ea"/>
                <a:cs typeface="+mn-ea"/>
                <a:sym typeface="+mn-lt"/>
              </a:rPr>
              <a:t>测试及可靠性开放实验平台</a:t>
            </a:r>
            <a:endParaRPr lang="zh-CN" altLang="en-US" sz="900" b="1" dirty="0">
              <a:solidFill>
                <a:schemeClr val="bg1"/>
              </a:solidFill>
              <a:latin typeface="+mn-lt"/>
              <a:ea typeface="+mn-ea"/>
              <a:cs typeface="+mn-ea"/>
              <a:sym typeface="+mn-lt"/>
            </a:endParaRPr>
          </a:p>
        </p:txBody>
      </p:sp>
      <p:cxnSp>
        <p:nvCxnSpPr>
          <p:cNvPr id="48" name="连接符: 肘形 47"/>
          <p:cNvCxnSpPr/>
          <p:nvPr/>
        </p:nvCxnSpPr>
        <p:spPr>
          <a:xfrm rot="16200000" flipV="1">
            <a:off x="8090699" y="3507566"/>
            <a:ext cx="637511" cy="380436"/>
          </a:xfrm>
          <a:prstGeom prst="bentConnector3">
            <a:avLst>
              <a:gd name="adj1" fmla="val 50000"/>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连接符: 肘形 54"/>
          <p:cNvCxnSpPr/>
          <p:nvPr/>
        </p:nvCxnSpPr>
        <p:spPr>
          <a:xfrm rot="10800000">
            <a:off x="7938751" y="4529387"/>
            <a:ext cx="668427" cy="75807"/>
          </a:xfrm>
          <a:prstGeom prst="bentConnector3">
            <a:avLst>
              <a:gd name="adj1" fmla="val 50000"/>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连接符: 肘形 55"/>
          <p:cNvCxnSpPr/>
          <p:nvPr/>
        </p:nvCxnSpPr>
        <p:spPr>
          <a:xfrm rot="10800000">
            <a:off x="8219236" y="4930071"/>
            <a:ext cx="380436" cy="239091"/>
          </a:xfrm>
          <a:prstGeom prst="bentConnector3">
            <a:avLst>
              <a:gd name="adj1" fmla="val 50000"/>
            </a:avLst>
          </a:prstGeom>
          <a:ln>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3388841" y="5377464"/>
            <a:ext cx="1732071" cy="138499"/>
          </a:xfrm>
          <a:prstGeom prst="rect">
            <a:avLst/>
          </a:prstGeom>
          <a:noFill/>
        </p:spPr>
        <p:txBody>
          <a:bodyPr wrap="square" lIns="0" tIns="0" rIns="0" bIns="0" rtlCol="0">
            <a:spAutoFit/>
          </a:bodyPr>
          <a:lstStyle/>
          <a:p>
            <a:pPr algn="ctr"/>
            <a:r>
              <a:rPr lang="zh-CN" altLang="en-US" sz="900" b="1" dirty="0">
                <a:solidFill>
                  <a:schemeClr val="bg1"/>
                </a:solidFill>
                <a:latin typeface="+mn-lt"/>
                <a:ea typeface="+mn-ea"/>
                <a:cs typeface="+mn-ea"/>
                <a:sym typeface="+mn-lt"/>
              </a:rPr>
              <a:t>物联网高端人才创新创业孵化基地</a:t>
            </a:r>
            <a:endParaRPr lang="zh-CN" altLang="en-US" sz="900" b="1" dirty="0">
              <a:solidFill>
                <a:schemeClr val="bg1"/>
              </a:solidFill>
              <a:latin typeface="+mn-lt"/>
              <a:ea typeface="+mn-ea"/>
              <a:cs typeface="+mn-ea"/>
              <a:sym typeface="+mn-lt"/>
            </a:endParaRPr>
          </a:p>
        </p:txBody>
      </p:sp>
      <p:sp>
        <p:nvSpPr>
          <p:cNvPr id="40" name="文本框 39"/>
          <p:cNvSpPr txBox="1"/>
          <p:nvPr/>
        </p:nvSpPr>
        <p:spPr>
          <a:xfrm>
            <a:off x="8807931" y="4529920"/>
            <a:ext cx="1732071" cy="138499"/>
          </a:xfrm>
          <a:prstGeom prst="rect">
            <a:avLst/>
          </a:prstGeom>
          <a:noFill/>
        </p:spPr>
        <p:txBody>
          <a:bodyPr wrap="square" lIns="0" tIns="0" rIns="0" bIns="0" rtlCol="0">
            <a:spAutoFit/>
          </a:bodyPr>
          <a:lstStyle/>
          <a:p>
            <a:pPr algn="ctr"/>
            <a:r>
              <a:rPr lang="zh-CN" altLang="en-US" sz="900" b="1" dirty="0">
                <a:solidFill>
                  <a:schemeClr val="bg1"/>
                </a:solidFill>
                <a:latin typeface="+mn-lt"/>
                <a:ea typeface="+mn-ea"/>
                <a:cs typeface="+mn-ea"/>
                <a:sym typeface="+mn-lt"/>
              </a:rPr>
              <a:t>物联网安全技术研究中心</a:t>
            </a:r>
            <a:endParaRPr lang="zh-CN" altLang="en-US" sz="900" b="1" dirty="0">
              <a:solidFill>
                <a:schemeClr val="bg1"/>
              </a:solidFill>
              <a:latin typeface="+mn-lt"/>
              <a:ea typeface="+mn-ea"/>
              <a:cs typeface="+mn-ea"/>
              <a:sym typeface="+mn-lt"/>
            </a:endParaRPr>
          </a:p>
        </p:txBody>
      </p:sp>
      <p:sp>
        <p:nvSpPr>
          <p:cNvPr id="63" name="文本框 62"/>
          <p:cNvSpPr txBox="1"/>
          <p:nvPr/>
        </p:nvSpPr>
        <p:spPr>
          <a:xfrm>
            <a:off x="9058276" y="2234379"/>
            <a:ext cx="2462212" cy="276860"/>
          </a:xfrm>
          <a:prstGeom prst="rect">
            <a:avLst/>
          </a:prstGeom>
          <a:noFill/>
        </p:spPr>
        <p:txBody>
          <a:bodyPr wrap="square" lIns="0" tIns="0" rIns="0" bIns="0" rtlCol="0">
            <a:spAutoFit/>
          </a:bodyPr>
          <a:lstStyle/>
          <a:p>
            <a:pPr>
              <a:lnSpc>
                <a:spcPct val="150000"/>
              </a:lnSpc>
            </a:pPr>
            <a:r>
              <a:rPr lang="zh-CN" altLang="en-US" sz="1200" b="1" dirty="0">
                <a:solidFill>
                  <a:srgbClr val="C00000"/>
                </a:solidFill>
                <a:latin typeface="+mn-lt"/>
                <a:ea typeface="+mn-ea"/>
                <a:cs typeface="+mn-ea"/>
                <a:sym typeface="+mn-lt"/>
              </a:rPr>
              <a:t>宏电在建新总部大楼效果图</a:t>
            </a:r>
            <a:endParaRPr lang="zh-CN" altLang="en-US" sz="1200" b="1" dirty="0">
              <a:solidFill>
                <a:srgbClr val="C00000"/>
              </a:solidFill>
              <a:latin typeface="+mn-lt"/>
              <a:ea typeface="+mn-ea"/>
              <a:cs typeface="+mn-ea"/>
              <a:sym typeface="+mn-lt"/>
            </a:endParaRPr>
          </a:p>
        </p:txBody>
      </p:sp>
      <p:cxnSp>
        <p:nvCxnSpPr>
          <p:cNvPr id="64" name="直接连接符 63"/>
          <p:cNvCxnSpPr/>
          <p:nvPr/>
        </p:nvCxnSpPr>
        <p:spPr>
          <a:xfrm>
            <a:off x="8766717" y="2569736"/>
            <a:ext cx="2856268" cy="0"/>
          </a:xfrm>
          <a:prstGeom prst="line">
            <a:avLst/>
          </a:prstGeom>
          <a:ln>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65" name="文本框 7"/>
          <p:cNvSpPr/>
          <p:nvPr/>
        </p:nvSpPr>
        <p:spPr>
          <a:xfrm>
            <a:off x="548640" y="6519863"/>
            <a:ext cx="2744788" cy="254000"/>
          </a:xfrm>
          <a:prstGeom prst="rect">
            <a:avLst/>
          </a:prstGeom>
          <a:noFill/>
          <a:ln w="9525">
            <a:noFill/>
          </a:ln>
        </p:spPr>
        <p:txBody>
          <a:bodyPr anchor="t">
            <a:spAutoFit/>
          </a:bodyPr>
          <a:lstStyle/>
          <a:p>
            <a:pPr lvl="0" indent="0"/>
            <a:r>
              <a:rPr lang="en-US" altLang="zh-CN" sz="1000" b="1" dirty="0">
                <a:solidFill>
                  <a:schemeClr val="bg1"/>
                </a:solidFill>
                <a:latin typeface="+mn-lt"/>
                <a:ea typeface="+mn-ea"/>
                <a:cs typeface="+mn-ea"/>
                <a:sym typeface="+mn-lt"/>
              </a:rPr>
              <a:t>www.hongdian.com</a:t>
            </a:r>
            <a:r>
              <a:rPr lang="en-US" altLang="zh-CN" sz="1000" dirty="0">
                <a:solidFill>
                  <a:schemeClr val="bg1"/>
                </a:solidFill>
                <a:latin typeface="+mn-lt"/>
                <a:ea typeface="+mn-ea"/>
                <a:cs typeface="+mn-ea"/>
                <a:sym typeface="+mn-lt"/>
              </a:rPr>
              <a:t> ▪ </a:t>
            </a:r>
            <a:r>
              <a:rPr lang="en-US" altLang="zh-CN" sz="800" dirty="0" err="1">
                <a:solidFill>
                  <a:schemeClr val="bg1"/>
                </a:solidFill>
                <a:latin typeface="+mn-lt"/>
                <a:ea typeface="+mn-ea"/>
                <a:cs typeface="+mn-ea"/>
                <a:sym typeface="+mn-lt"/>
              </a:rPr>
              <a:t>Hongdian</a:t>
            </a:r>
            <a:r>
              <a:rPr lang="en-US" altLang="zh-CN" sz="800" dirty="0">
                <a:solidFill>
                  <a:schemeClr val="bg1"/>
                </a:solidFill>
                <a:latin typeface="+mn-lt"/>
                <a:ea typeface="+mn-ea"/>
                <a:cs typeface="+mn-ea"/>
                <a:sym typeface="+mn-lt"/>
              </a:rPr>
              <a:t> Confidential</a:t>
            </a:r>
            <a:endParaRPr lang="en-US" altLang="zh-CN" sz="800" dirty="0">
              <a:solidFill>
                <a:schemeClr val="bg1"/>
              </a:solidFill>
              <a:latin typeface="+mn-lt"/>
              <a:ea typeface="+mn-ea"/>
              <a:cs typeface="+mn-ea"/>
              <a:sym typeface="+mn-lt"/>
            </a:endParaRPr>
          </a:p>
        </p:txBody>
      </p:sp>
      <p:sp>
        <p:nvSpPr>
          <p:cNvPr id="66" name="文本框 4"/>
          <p:cNvSpPr/>
          <p:nvPr/>
        </p:nvSpPr>
        <p:spPr>
          <a:xfrm>
            <a:off x="10388600" y="6524625"/>
            <a:ext cx="1179513" cy="244475"/>
          </a:xfrm>
          <a:prstGeom prst="rect">
            <a:avLst/>
          </a:prstGeom>
          <a:noFill/>
          <a:ln w="9525">
            <a:noFill/>
          </a:ln>
        </p:spPr>
        <p:txBody>
          <a:bodyPr wrap="square" anchor="t">
            <a:spAutoFit/>
          </a:bodyPr>
          <a:lstStyle/>
          <a:p>
            <a:pPr lvl="0" indent="0" algn="dist"/>
            <a:r>
              <a:rPr lang="zh-CN" altLang="en-US" sz="1000" dirty="0">
                <a:solidFill>
                  <a:schemeClr val="bg1"/>
                </a:solidFill>
                <a:latin typeface="+mn-lt"/>
                <a:ea typeface="+mn-ea"/>
                <a:cs typeface="+mn-ea"/>
                <a:sym typeface="+mn-lt"/>
              </a:rPr>
              <a:t>创造智慧生活</a:t>
            </a:r>
            <a:endParaRPr lang="zh-CN" altLang="en-US" sz="1000" dirty="0">
              <a:solidFill>
                <a:schemeClr val="bg1"/>
              </a:solidFill>
              <a:latin typeface="+mn-lt"/>
              <a:ea typeface="+mn-ea"/>
              <a:cs typeface="+mn-ea"/>
              <a:sym typeface="+mn-lt"/>
            </a:endParaRPr>
          </a:p>
        </p:txBody>
      </p:sp>
      <p:pic>
        <p:nvPicPr>
          <p:cNvPr id="67"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7675" y="432755"/>
            <a:ext cx="960438" cy="479406"/>
          </a:xfrm>
          <a:prstGeom prst="rect">
            <a:avLst/>
          </a:prstGeom>
          <a:noFill/>
          <a:ln w="9525">
            <a:noFill/>
          </a:ln>
        </p:spPr>
      </p:pic>
      <p:pic>
        <p:nvPicPr>
          <p:cNvPr id="3"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30185" y="2241550"/>
            <a:ext cx="475615" cy="237490"/>
          </a:xfrm>
          <a:prstGeom prst="rect">
            <a:avLst/>
          </a:prstGeom>
          <a:noFill/>
          <a:ln w="9525">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02130" y="1115430"/>
            <a:ext cx="8780145" cy="583565"/>
          </a:xfrm>
          <a:prstGeom prst="rect">
            <a:avLst/>
          </a:prstGeom>
          <a:noFill/>
        </p:spPr>
        <p:txBody>
          <a:bodyPr wrap="square" rtlCol="0">
            <a:spAutoFit/>
          </a:bodyPr>
          <a:lstStyle/>
          <a:p>
            <a:pPr algn="ctr"/>
            <a:r>
              <a:rPr lang="en-US" altLang="zh-CN" sz="3200" b="1" dirty="0" err="1" smtClean="0">
                <a:solidFill>
                  <a:schemeClr val="bg1"/>
                </a:solidFill>
                <a:latin typeface="+mn-lt"/>
                <a:ea typeface="+mn-ea"/>
                <a:cs typeface="+mn-ea"/>
                <a:sym typeface="+mn-lt"/>
              </a:rPr>
              <a:t>工业</a:t>
            </a:r>
            <a:r>
              <a:rPr lang="zh-CN" altLang="en-US" sz="3200" b="1" dirty="0" smtClean="0">
                <a:solidFill>
                  <a:schemeClr val="bg1"/>
                </a:solidFill>
                <a:latin typeface="+mn-lt"/>
                <a:ea typeface="+mn-ea"/>
                <a:cs typeface="+mn-ea"/>
                <a:sym typeface="+mn-lt"/>
              </a:rPr>
              <a:t>物</a:t>
            </a:r>
            <a:r>
              <a:rPr lang="en-US" altLang="zh-CN" sz="3200" b="1" dirty="0" err="1" smtClean="0">
                <a:solidFill>
                  <a:schemeClr val="bg1"/>
                </a:solidFill>
                <a:latin typeface="+mn-lt"/>
                <a:ea typeface="+mn-ea"/>
                <a:cs typeface="+mn-ea"/>
                <a:sym typeface="+mn-lt"/>
              </a:rPr>
              <a:t>联网的产业发展都需要</a:t>
            </a:r>
            <a:r>
              <a:rPr lang="zh-CN" altLang="en-US" sz="3200" b="1" dirty="0" smtClean="0">
                <a:solidFill>
                  <a:schemeClr val="bg1"/>
                </a:solidFill>
                <a:latin typeface="+mn-lt"/>
                <a:ea typeface="+mn-ea"/>
                <a:cs typeface="+mn-ea"/>
                <a:sym typeface="+mn-lt"/>
              </a:rPr>
              <a:t>      </a:t>
            </a:r>
            <a:endParaRPr lang="zh-CN" altLang="en-US" sz="3200" b="1" dirty="0">
              <a:solidFill>
                <a:schemeClr val="bg1"/>
              </a:solidFill>
              <a:latin typeface="+mn-lt"/>
              <a:ea typeface="+mn-ea"/>
              <a:cs typeface="+mn-ea"/>
              <a:sym typeface="+mn-lt"/>
            </a:endParaRPr>
          </a:p>
        </p:txBody>
      </p:sp>
      <p:grpSp>
        <p:nvGrpSpPr>
          <p:cNvPr id="5" name="组合 4"/>
          <p:cNvGrpSpPr/>
          <p:nvPr/>
        </p:nvGrpSpPr>
        <p:grpSpPr>
          <a:xfrm>
            <a:off x="1802130" y="2641888"/>
            <a:ext cx="8982075" cy="2377801"/>
            <a:chOff x="3147" y="3912"/>
            <a:chExt cx="12430" cy="3290"/>
          </a:xfrm>
        </p:grpSpPr>
        <p:grpSp>
          <p:nvGrpSpPr>
            <p:cNvPr id="6" name="Group 57"/>
            <p:cNvGrpSpPr/>
            <p:nvPr/>
          </p:nvGrpSpPr>
          <p:grpSpPr>
            <a:xfrm rot="17144470">
              <a:off x="14148" y="4832"/>
              <a:ext cx="1538" cy="1320"/>
              <a:chOff x="0" y="0"/>
              <a:chExt cx="1161387" cy="996764"/>
            </a:xfrm>
          </p:grpSpPr>
          <p:sp>
            <p:nvSpPr>
              <p:cNvPr id="27" name="椭圆 70"/>
              <p:cNvSpPr/>
              <p:nvPr/>
            </p:nvSpPr>
            <p:spPr>
              <a:xfrm>
                <a:off x="657030" y="509939"/>
                <a:ext cx="504357" cy="486825"/>
              </a:xfrm>
              <a:prstGeom prst="ellipse">
                <a:avLst/>
              </a:prstGeom>
              <a:solidFill>
                <a:schemeClr val="bg1"/>
              </a:solid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28" name="直接连接符 72"/>
              <p:cNvSpPr/>
              <p:nvPr/>
            </p:nvSpPr>
            <p:spPr>
              <a:xfrm rot="1095530">
                <a:off x="0" y="0"/>
                <a:ext cx="824292" cy="463779"/>
              </a:xfrm>
              <a:prstGeom prst="line">
                <a:avLst/>
              </a:prstGeom>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grpSp>
        <p:grpSp>
          <p:nvGrpSpPr>
            <p:cNvPr id="7" name="Group 9"/>
            <p:cNvGrpSpPr/>
            <p:nvPr/>
          </p:nvGrpSpPr>
          <p:grpSpPr>
            <a:xfrm rot="16200000" flipV="1">
              <a:off x="3163" y="4306"/>
              <a:ext cx="1413" cy="1445"/>
              <a:chOff x="0" y="0"/>
              <a:chExt cx="1067988" cy="1114222"/>
            </a:xfrm>
            <a:solidFill>
              <a:schemeClr val="bg1"/>
            </a:solidFill>
          </p:grpSpPr>
          <p:sp>
            <p:nvSpPr>
              <p:cNvPr id="25" name="椭圆 70"/>
              <p:cNvSpPr/>
              <p:nvPr/>
            </p:nvSpPr>
            <p:spPr>
              <a:xfrm>
                <a:off x="639443" y="685677"/>
                <a:ext cx="428545" cy="428545"/>
              </a:xfrm>
              <a:prstGeom prst="ellipse">
                <a:avLst/>
              </a:prstGeom>
              <a:grp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26" name="直接连接符 72"/>
              <p:cNvSpPr/>
              <p:nvPr/>
            </p:nvSpPr>
            <p:spPr>
              <a:xfrm rot="-16200000" flipV="1">
                <a:off x="-23116" y="23116"/>
                <a:ext cx="748436" cy="702204"/>
              </a:xfrm>
              <a:prstGeom prst="line">
                <a:avLst/>
              </a:prstGeom>
              <a:grpFill/>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grpSp>
        <p:sp>
          <p:nvSpPr>
            <p:cNvPr id="8" name="直接连接符 72"/>
            <p:cNvSpPr/>
            <p:nvPr/>
          </p:nvSpPr>
          <p:spPr>
            <a:xfrm rot="17220000" flipH="1" flipV="1">
              <a:off x="5953" y="5361"/>
              <a:ext cx="607" cy="480"/>
            </a:xfrm>
            <a:prstGeom prst="line">
              <a:avLst/>
            </a:prstGeom>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grpSp>
          <p:nvGrpSpPr>
            <p:cNvPr id="9" name="Group 105"/>
            <p:cNvGrpSpPr/>
            <p:nvPr/>
          </p:nvGrpSpPr>
          <p:grpSpPr>
            <a:xfrm rot="16020000">
              <a:off x="10725" y="4270"/>
              <a:ext cx="567" cy="670"/>
              <a:chOff x="0" y="0"/>
              <a:chExt cx="516783" cy="610534"/>
            </a:xfrm>
            <a:solidFill>
              <a:schemeClr val="bg1"/>
            </a:solidFill>
          </p:grpSpPr>
          <p:sp>
            <p:nvSpPr>
              <p:cNvPr id="23" name="椭圆 70"/>
              <p:cNvSpPr/>
              <p:nvPr/>
            </p:nvSpPr>
            <p:spPr>
              <a:xfrm>
                <a:off x="7837" y="101589"/>
                <a:ext cx="508946" cy="508945"/>
              </a:xfrm>
              <a:prstGeom prst="ellipse">
                <a:avLst/>
              </a:prstGeom>
              <a:grpFill/>
              <a:ln w="9525" cap="flat" cmpd="sng">
                <a:solidFill>
                  <a:srgbClr val="640F0C"/>
                </a:solidFill>
                <a:prstDash val="solid"/>
                <a:headEnd type="none" w="med" len="med"/>
                <a:tailEnd type="none" w="med" len="med"/>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24" name="直接连接符 72"/>
              <p:cNvSpPr/>
              <p:nvPr/>
            </p:nvSpPr>
            <p:spPr>
              <a:xfrm rot="8830477" flipH="1" flipV="1">
                <a:off x="0" y="0"/>
                <a:ext cx="49483" cy="286488"/>
              </a:xfrm>
              <a:prstGeom prst="line">
                <a:avLst/>
              </a:prstGeom>
              <a:grpFill/>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grpSp>
        <p:sp>
          <p:nvSpPr>
            <p:cNvPr id="10" name="直接连接符 72"/>
            <p:cNvSpPr/>
            <p:nvPr/>
          </p:nvSpPr>
          <p:spPr>
            <a:xfrm rot="15840000" flipV="1">
              <a:off x="8566" y="4675"/>
              <a:ext cx="501" cy="894"/>
            </a:xfrm>
            <a:prstGeom prst="line">
              <a:avLst/>
            </a:prstGeom>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sp>
          <p:nvSpPr>
            <p:cNvPr id="11" name="直接连接符 72"/>
            <p:cNvSpPr/>
            <p:nvPr/>
          </p:nvSpPr>
          <p:spPr>
            <a:xfrm rot="15840000" flipV="1">
              <a:off x="11449" y="5439"/>
              <a:ext cx="328" cy="978"/>
            </a:xfrm>
            <a:prstGeom prst="line">
              <a:avLst/>
            </a:prstGeom>
            <a:ln w="28575" cap="flat" cmpd="sng">
              <a:solidFill>
                <a:schemeClr val="bg1"/>
              </a:solidFill>
              <a:prstDash val="solid"/>
              <a:headEnd type="none" w="med" len="med"/>
              <a:tailEnd type="none" w="med" len="med"/>
            </a:ln>
          </p:spPr>
          <p:txBody>
            <a:bodyPr/>
            <a:lstStyle/>
            <a:p>
              <a:endParaRPr lang="zh-CN" altLang="en-US">
                <a:latin typeface="+mn-lt"/>
                <a:ea typeface="+mn-ea"/>
                <a:cs typeface="+mn-ea"/>
                <a:sym typeface="+mn-lt"/>
              </a:endParaRPr>
            </a:p>
          </p:txBody>
        </p:sp>
        <p:sp>
          <p:nvSpPr>
            <p:cNvPr id="12" name="椭圆 27"/>
            <p:cNvSpPr/>
            <p:nvPr/>
          </p:nvSpPr>
          <p:spPr>
            <a:xfrm>
              <a:off x="4116" y="5240"/>
              <a:ext cx="1960" cy="1962"/>
            </a:xfrm>
            <a:prstGeom prst="ellipse">
              <a:avLst/>
            </a:prstGeom>
            <a:solidFill>
              <a:srgbClr val="92D050"/>
            </a:solid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13" name="文本框 26"/>
            <p:cNvSpPr/>
            <p:nvPr/>
          </p:nvSpPr>
          <p:spPr>
            <a:xfrm>
              <a:off x="4374" y="5858"/>
              <a:ext cx="1408" cy="722"/>
            </a:xfrm>
            <a:prstGeom prst="rect">
              <a:avLst/>
            </a:prstGeom>
            <a:noFill/>
            <a:ln w="9525">
              <a:noFill/>
            </a:ln>
          </p:spPr>
          <p:txBody>
            <a:bodyPr wrap="square">
              <a:spAutoFit/>
            </a:bodyPr>
            <a:lstStyle/>
            <a:p>
              <a:pPr algn="ctr" eaLnBrk="1" hangingPunct="1">
                <a:buFont typeface="Arial" panose="020B0604020202020204" pitchFamily="34" charset="0"/>
                <a:buNone/>
              </a:pPr>
              <a:r>
                <a:rPr lang="zh-CN" altLang="en-US" sz="2800" b="1" dirty="0" smtClean="0">
                  <a:solidFill>
                    <a:schemeClr val="bg1"/>
                  </a:solidFill>
                  <a:latin typeface="+mn-lt"/>
                  <a:ea typeface="+mn-ea"/>
                  <a:cs typeface="+mn-ea"/>
                  <a:sym typeface="+mn-lt"/>
                </a:rPr>
                <a:t>政策</a:t>
              </a:r>
              <a:endParaRPr lang="zh-CN" altLang="en-US" sz="2800" b="1" dirty="0">
                <a:solidFill>
                  <a:schemeClr val="bg1"/>
                </a:solidFill>
                <a:latin typeface="+mn-lt"/>
                <a:ea typeface="+mn-ea"/>
                <a:cs typeface="+mn-ea"/>
                <a:sym typeface="+mn-lt"/>
              </a:endParaRPr>
            </a:p>
          </p:txBody>
        </p:sp>
        <p:grpSp>
          <p:nvGrpSpPr>
            <p:cNvPr id="14" name="Group 21"/>
            <p:cNvGrpSpPr/>
            <p:nvPr/>
          </p:nvGrpSpPr>
          <p:grpSpPr>
            <a:xfrm>
              <a:off x="6385" y="3912"/>
              <a:ext cx="1978" cy="1977"/>
              <a:chOff x="895797" y="-2063481"/>
              <a:chExt cx="1481137" cy="1481137"/>
            </a:xfrm>
            <a:solidFill>
              <a:schemeClr val="accent4"/>
            </a:solidFill>
          </p:grpSpPr>
          <p:sp>
            <p:nvSpPr>
              <p:cNvPr id="21" name="椭圆 27"/>
              <p:cNvSpPr/>
              <p:nvPr/>
            </p:nvSpPr>
            <p:spPr>
              <a:xfrm>
                <a:off x="895797" y="-2063481"/>
                <a:ext cx="1481137" cy="1481137"/>
              </a:xfrm>
              <a:prstGeom prst="ellipse">
                <a:avLst/>
              </a:prstGeom>
              <a:solidFill>
                <a:srgbClr val="FFC000"/>
              </a:solid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22" name="文本框 26"/>
              <p:cNvSpPr/>
              <p:nvPr/>
            </p:nvSpPr>
            <p:spPr>
              <a:xfrm>
                <a:off x="1107241" y="-1649119"/>
                <a:ext cx="1054583" cy="541017"/>
              </a:xfrm>
              <a:prstGeom prst="rect">
                <a:avLst/>
              </a:prstGeom>
              <a:grpFill/>
              <a:ln w="9525">
                <a:noFill/>
              </a:ln>
            </p:spPr>
            <p:txBody>
              <a:bodyPr wrap="square">
                <a:spAutoFit/>
              </a:bodyPr>
              <a:lstStyle/>
              <a:p>
                <a:pPr algn="ctr"/>
                <a:r>
                  <a:rPr lang="zh-CN" altLang="en-US" sz="2800" b="1" dirty="0" smtClean="0">
                    <a:solidFill>
                      <a:schemeClr val="bg1"/>
                    </a:solidFill>
                    <a:latin typeface="+mn-lt"/>
                    <a:ea typeface="+mn-ea"/>
                    <a:cs typeface="+mn-ea"/>
                    <a:sym typeface="+mn-lt"/>
                  </a:rPr>
                  <a:t>赋能</a:t>
                </a:r>
                <a:endParaRPr lang="zh-CN" altLang="en-US" sz="2800" b="1" dirty="0">
                  <a:solidFill>
                    <a:schemeClr val="bg1"/>
                  </a:solidFill>
                  <a:latin typeface="+mn-lt"/>
                  <a:ea typeface="+mn-ea"/>
                  <a:cs typeface="+mn-ea"/>
                  <a:sym typeface="+mn-lt"/>
                </a:endParaRPr>
              </a:p>
            </p:txBody>
          </p:sp>
        </p:grpSp>
        <p:grpSp>
          <p:nvGrpSpPr>
            <p:cNvPr id="15" name="Group 29"/>
            <p:cNvGrpSpPr/>
            <p:nvPr/>
          </p:nvGrpSpPr>
          <p:grpSpPr>
            <a:xfrm>
              <a:off x="9131" y="4752"/>
              <a:ext cx="1978" cy="1975"/>
              <a:chOff x="0" y="117"/>
              <a:chExt cx="1481137" cy="1481137"/>
            </a:xfrm>
            <a:solidFill>
              <a:srgbClr val="0070C0"/>
            </a:solidFill>
          </p:grpSpPr>
          <p:sp>
            <p:nvSpPr>
              <p:cNvPr id="19" name="椭圆 27"/>
              <p:cNvSpPr/>
              <p:nvPr/>
            </p:nvSpPr>
            <p:spPr>
              <a:xfrm>
                <a:off x="0" y="117"/>
                <a:ext cx="1481137" cy="1481137"/>
              </a:xfrm>
              <a:prstGeom prst="ellipse">
                <a:avLst/>
              </a:prstGeom>
              <a:grp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20" name="文本框 26"/>
              <p:cNvSpPr/>
              <p:nvPr/>
            </p:nvSpPr>
            <p:spPr>
              <a:xfrm>
                <a:off x="200772" y="450555"/>
                <a:ext cx="1054583" cy="541701"/>
              </a:xfrm>
              <a:prstGeom prst="rect">
                <a:avLst/>
              </a:prstGeom>
              <a:grpFill/>
              <a:ln w="9525">
                <a:noFill/>
              </a:ln>
            </p:spPr>
            <p:txBody>
              <a:bodyPr wrap="square">
                <a:spAutoFit/>
              </a:bodyPr>
              <a:lstStyle/>
              <a:p>
                <a:pPr algn="ctr"/>
                <a:r>
                  <a:rPr lang="zh-CN" altLang="en-US" sz="2800" b="1" dirty="0">
                    <a:solidFill>
                      <a:schemeClr val="bg1"/>
                    </a:solidFill>
                    <a:latin typeface="+mn-lt"/>
                    <a:ea typeface="+mn-ea"/>
                    <a:cs typeface="+mn-ea"/>
                    <a:sym typeface="+mn-lt"/>
                  </a:rPr>
                  <a:t>开放</a:t>
                </a:r>
                <a:endParaRPr lang="zh-CN" altLang="en-US" sz="2800" b="1" dirty="0">
                  <a:solidFill>
                    <a:schemeClr val="bg1"/>
                  </a:solidFill>
                  <a:latin typeface="+mn-lt"/>
                  <a:ea typeface="+mn-ea"/>
                  <a:cs typeface="+mn-ea"/>
                  <a:sym typeface="+mn-lt"/>
                </a:endParaRPr>
              </a:p>
            </p:txBody>
          </p:sp>
        </p:grpSp>
        <p:grpSp>
          <p:nvGrpSpPr>
            <p:cNvPr id="16" name="Group 29"/>
            <p:cNvGrpSpPr/>
            <p:nvPr/>
          </p:nvGrpSpPr>
          <p:grpSpPr>
            <a:xfrm>
              <a:off x="12044" y="5146"/>
              <a:ext cx="1978" cy="1975"/>
              <a:chOff x="0" y="-273"/>
              <a:chExt cx="1481137" cy="1481137"/>
            </a:xfrm>
            <a:solidFill>
              <a:srgbClr val="4CD1D7"/>
            </a:solidFill>
          </p:grpSpPr>
          <p:sp>
            <p:nvSpPr>
              <p:cNvPr id="17" name="椭圆 27"/>
              <p:cNvSpPr/>
              <p:nvPr/>
            </p:nvSpPr>
            <p:spPr>
              <a:xfrm>
                <a:off x="0" y="-273"/>
                <a:ext cx="1481137" cy="1481137"/>
              </a:xfrm>
              <a:prstGeom prst="ellipse">
                <a:avLst/>
              </a:prstGeom>
              <a:grpFill/>
              <a:ln w="9525">
                <a:noFill/>
              </a:ln>
            </p:spPr>
            <p:txBody>
              <a:bodyPr anchor="ctr"/>
              <a:lstStyle/>
              <a:p>
                <a:pPr algn="ctr" eaLnBrk="1" hangingPunct="1">
                  <a:buFont typeface="Arial" panose="020B0604020202020204" pitchFamily="34" charset="0"/>
                  <a:buNone/>
                </a:pPr>
                <a:endParaRPr>
                  <a:solidFill>
                    <a:srgbClr val="FFFFFF"/>
                  </a:solidFill>
                  <a:latin typeface="+mn-lt"/>
                  <a:ea typeface="+mn-ea"/>
                  <a:cs typeface="+mn-ea"/>
                  <a:sym typeface="+mn-lt"/>
                </a:endParaRPr>
              </a:p>
            </p:txBody>
          </p:sp>
          <p:sp>
            <p:nvSpPr>
              <p:cNvPr id="18" name="文本框 26"/>
              <p:cNvSpPr/>
              <p:nvPr/>
            </p:nvSpPr>
            <p:spPr>
              <a:xfrm>
                <a:off x="199136" y="469444"/>
                <a:ext cx="1054583" cy="541701"/>
              </a:xfrm>
              <a:prstGeom prst="rect">
                <a:avLst/>
              </a:prstGeom>
              <a:grpFill/>
              <a:ln w="9525">
                <a:noFill/>
              </a:ln>
            </p:spPr>
            <p:txBody>
              <a:bodyPr wrap="square">
                <a:spAutoFit/>
              </a:bodyPr>
              <a:lstStyle/>
              <a:p>
                <a:pPr algn="ctr"/>
                <a:r>
                  <a:rPr lang="zh-CN" altLang="en-US" sz="2800" b="1" dirty="0">
                    <a:solidFill>
                      <a:schemeClr val="bg1"/>
                    </a:solidFill>
                    <a:latin typeface="+mn-lt"/>
                    <a:ea typeface="+mn-ea"/>
                    <a:cs typeface="+mn-ea"/>
                    <a:sym typeface="+mn-lt"/>
                  </a:rPr>
                  <a:t>合作</a:t>
                </a:r>
                <a:endParaRPr lang="zh-CN" altLang="en-US" sz="2800" b="1" dirty="0">
                  <a:solidFill>
                    <a:schemeClr val="bg1"/>
                  </a:solidFill>
                  <a:latin typeface="+mn-lt"/>
                  <a:ea typeface="+mn-ea"/>
                  <a:cs typeface="+mn-ea"/>
                  <a:sym typeface="+mn-lt"/>
                </a:endParaRPr>
              </a:p>
            </p:txBody>
          </p:sp>
        </p:grpSp>
      </p:grpSp>
      <p:grpSp>
        <p:nvGrpSpPr>
          <p:cNvPr id="29" name="Group 8"/>
          <p:cNvGrpSpPr/>
          <p:nvPr/>
        </p:nvGrpSpPr>
        <p:grpSpPr>
          <a:xfrm rot="5400000">
            <a:off x="5988050" y="1806575"/>
            <a:ext cx="408305" cy="429260"/>
            <a:chOff x="0" y="0"/>
            <a:chExt cx="315129" cy="288032"/>
          </a:xfrm>
          <a:solidFill>
            <a:srgbClr val="4CD1D7"/>
          </a:solidFill>
        </p:grpSpPr>
        <p:sp>
          <p:nvSpPr>
            <p:cNvPr id="30" name="燕尾形 37"/>
            <p:cNvSpPr/>
            <p:nvPr/>
          </p:nvSpPr>
          <p:spPr>
            <a:xfrm>
              <a:off x="0" y="0"/>
              <a:ext cx="179848" cy="288032"/>
            </a:xfrm>
            <a:prstGeom prst="chevron">
              <a:avLst>
                <a:gd name="adj" fmla="val 57657"/>
              </a:avLst>
            </a:prstGeom>
            <a:grpFill/>
            <a:ln w="9525">
              <a:noFill/>
            </a:ln>
          </p:spPr>
          <p:txBody>
            <a:bodyPr anchor="ctr"/>
            <a:lstStyle/>
            <a:p>
              <a:pPr algn="ctr" eaLnBrk="1" hangingPunct="1">
                <a:buFont typeface="Arial" panose="020B0604020202020204" pitchFamily="34" charset="0"/>
                <a:buNone/>
              </a:pPr>
              <a:endParaRPr>
                <a:solidFill>
                  <a:srgbClr val="000000"/>
                </a:solidFill>
                <a:latin typeface="+mn-lt"/>
                <a:ea typeface="+mn-ea"/>
                <a:cs typeface="+mn-ea"/>
                <a:sym typeface="+mn-lt"/>
              </a:endParaRPr>
            </a:p>
          </p:txBody>
        </p:sp>
        <p:sp>
          <p:nvSpPr>
            <p:cNvPr id="31" name="燕尾形 38"/>
            <p:cNvSpPr/>
            <p:nvPr/>
          </p:nvSpPr>
          <p:spPr>
            <a:xfrm>
              <a:off x="135281" y="0"/>
              <a:ext cx="179848" cy="288032"/>
            </a:xfrm>
            <a:prstGeom prst="chevron">
              <a:avLst>
                <a:gd name="adj" fmla="val 57657"/>
              </a:avLst>
            </a:prstGeom>
            <a:grpFill/>
            <a:ln w="9525">
              <a:noFill/>
            </a:ln>
          </p:spPr>
          <p:txBody>
            <a:bodyPr anchor="ctr"/>
            <a:lstStyle/>
            <a:p>
              <a:pPr algn="ctr" eaLnBrk="1" hangingPunct="1">
                <a:buFont typeface="Arial" panose="020B0604020202020204" pitchFamily="34" charset="0"/>
                <a:buNone/>
              </a:pPr>
              <a:endParaRPr>
                <a:solidFill>
                  <a:srgbClr val="000000"/>
                </a:solidFill>
                <a:latin typeface="+mn-lt"/>
                <a:ea typeface="+mn-ea"/>
                <a:cs typeface="+mn-ea"/>
                <a:sym typeface="+mn-lt"/>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5" name="组合 3"/>
          <p:cNvGrpSpPr/>
          <p:nvPr/>
        </p:nvGrpSpPr>
        <p:grpSpPr>
          <a:xfrm>
            <a:off x="2731123" y="3979230"/>
            <a:ext cx="6175632" cy="1943133"/>
            <a:chOff x="5696" y="7100"/>
            <a:chExt cx="9726" cy="3059"/>
          </a:xfrm>
        </p:grpSpPr>
        <p:sp>
          <p:nvSpPr>
            <p:cNvPr id="9" name="TextBox 12"/>
            <p:cNvSpPr txBox="1">
              <a:spLocks noChangeArrowheads="1"/>
            </p:cNvSpPr>
            <p:nvPr/>
          </p:nvSpPr>
          <p:spPr bwMode="auto">
            <a:xfrm>
              <a:off x="5696" y="7100"/>
              <a:ext cx="4588" cy="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1200" cap="none" spc="0" normalizeH="0" baseline="0" noProof="0">
                  <a:ln>
                    <a:noFill/>
                  </a:ln>
                  <a:solidFill>
                    <a:schemeClr val="bg1"/>
                  </a:solidFill>
                  <a:effectLst/>
                  <a:uLnTx/>
                  <a:uFillTx/>
                  <a:latin typeface="+mn-lt"/>
                  <a:ea typeface="+mn-ea"/>
                  <a:cs typeface="+mn-ea"/>
                  <a:sym typeface="+mn-lt"/>
                </a:rPr>
                <a:t>深圳市宏电技术股份有限公司</a:t>
              </a:r>
              <a:endParaRPr kumimoji="0" lang="zh-CN" altLang="en-US" sz="1600" b="1" i="0" u="none" strike="noStrike" kern="1200" cap="none" spc="0" normalizeH="0" baseline="0" noProof="0">
                <a:ln>
                  <a:noFill/>
                </a:ln>
                <a:solidFill>
                  <a:schemeClr val="bg1"/>
                </a:solidFill>
                <a:effectLst/>
                <a:uLnTx/>
                <a:uFillTx/>
                <a:latin typeface="+mn-lt"/>
                <a:ea typeface="+mn-ea"/>
                <a:cs typeface="+mn-ea"/>
                <a:sym typeface="+mn-lt"/>
              </a:endParaRPr>
            </a:p>
          </p:txBody>
        </p:sp>
        <p:sp>
          <p:nvSpPr>
            <p:cNvPr id="10" name="TextBox 15"/>
            <p:cNvSpPr txBox="1">
              <a:spLocks noChangeArrowheads="1"/>
            </p:cNvSpPr>
            <p:nvPr/>
          </p:nvSpPr>
          <p:spPr bwMode="auto">
            <a:xfrm>
              <a:off x="5830" y="7887"/>
              <a:ext cx="9592" cy="2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200000"/>
                </a:lnSpc>
                <a:spcBef>
                  <a:spcPct val="0"/>
                </a:spcBef>
                <a:spcAft>
                  <a:spcPct val="0"/>
                </a:spcAft>
                <a:buClrTx/>
                <a:buSzTx/>
                <a:buFont typeface="Arial" panose="020B0604020202020204" pitchFamily="34" charset="0"/>
                <a:buNone/>
                <a:defRPr/>
              </a:pPr>
              <a:r>
                <a:rPr kumimoji="0" lang="zh-CN" altLang="en-US" sz="1200" b="1" i="0" u="none" strike="noStrike" kern="1200" cap="none" spc="0" normalizeH="0" baseline="0" noProof="0" dirty="0">
                  <a:ln>
                    <a:noFill/>
                  </a:ln>
                  <a:solidFill>
                    <a:srgbClr val="4CD1D7"/>
                  </a:solidFill>
                  <a:effectLst/>
                  <a:uLnTx/>
                  <a:uFillTx/>
                  <a:latin typeface="+mn-lt"/>
                  <a:ea typeface="+mn-ea"/>
                  <a:cs typeface="+mn-ea"/>
                  <a:sym typeface="+mn-lt"/>
                </a:rPr>
                <a:t>地址：</a:t>
              </a:r>
              <a:r>
                <a:rPr kumimoji="0" lang="zh-CN" altLang="en-US" sz="1200" b="0" i="0" u="none" strike="noStrike" kern="1200" cap="none" spc="0" normalizeH="0" baseline="0" noProof="0" dirty="0">
                  <a:ln>
                    <a:noFill/>
                  </a:ln>
                  <a:solidFill>
                    <a:schemeClr val="bg1"/>
                  </a:solidFill>
                  <a:effectLst/>
                  <a:uLnTx/>
                  <a:uFillTx/>
                  <a:latin typeface="+mn-lt"/>
                  <a:ea typeface="+mn-ea"/>
                  <a:cs typeface="+mn-ea"/>
                  <a:sym typeface="+mn-lt"/>
                </a:rPr>
                <a:t>深圳市龙岗区布澜路中海信科技园总部中心</a:t>
              </a:r>
              <a:r>
                <a:rPr kumimoji="0" lang="en-US" altLang="zh-CN" sz="1200" b="0" i="0" u="none" strike="noStrike" kern="1200" cap="none" spc="0" normalizeH="0" baseline="0" noProof="0" dirty="0">
                  <a:ln>
                    <a:noFill/>
                  </a:ln>
                  <a:solidFill>
                    <a:schemeClr val="bg1"/>
                  </a:solidFill>
                  <a:effectLst/>
                  <a:uLnTx/>
                  <a:uFillTx/>
                  <a:latin typeface="+mn-lt"/>
                  <a:ea typeface="+mn-ea"/>
                  <a:cs typeface="+mn-ea"/>
                  <a:sym typeface="+mn-lt"/>
                </a:rPr>
                <a:t>14-16</a:t>
              </a:r>
              <a:r>
                <a:rPr kumimoji="0" lang="zh-CN" altLang="en-US" sz="1200" b="0" i="0" u="none" strike="noStrike" kern="1200" cap="none" spc="0" normalizeH="0" baseline="0" noProof="0" dirty="0">
                  <a:ln>
                    <a:noFill/>
                  </a:ln>
                  <a:solidFill>
                    <a:schemeClr val="bg1"/>
                  </a:solidFill>
                  <a:effectLst/>
                  <a:uLnTx/>
                  <a:uFillTx/>
                  <a:latin typeface="+mn-lt"/>
                  <a:ea typeface="+mn-ea"/>
                  <a:cs typeface="+mn-ea"/>
                  <a:sym typeface="+mn-lt"/>
                </a:rPr>
                <a:t>层</a:t>
              </a:r>
              <a:endParaRPr kumimoji="0" lang="zh-CN" altLang="en-US" sz="1200" b="0" i="0" u="none" strike="noStrike" kern="1200" cap="none" spc="0" normalizeH="0" baseline="0" noProof="0" dirty="0">
                <a:ln>
                  <a:noFill/>
                </a:ln>
                <a:solidFill>
                  <a:schemeClr val="bg1"/>
                </a:solidFill>
                <a:effectLst/>
                <a:uLnTx/>
                <a:uFillTx/>
                <a:latin typeface="+mn-lt"/>
                <a:ea typeface="+mn-ea"/>
                <a:cs typeface="+mn-ea"/>
                <a:sym typeface="+mn-lt"/>
              </a:endParaRPr>
            </a:p>
            <a:p>
              <a:pPr marL="0" marR="0" lvl="0" indent="0" algn="l" defTabSz="914400" rtl="0" eaLnBrk="1" fontAlgn="base" latinLnBrk="0" hangingPunct="1">
                <a:lnSpc>
                  <a:spcPct val="200000"/>
                </a:lnSpc>
                <a:spcBef>
                  <a:spcPct val="0"/>
                </a:spcBef>
                <a:spcAft>
                  <a:spcPct val="0"/>
                </a:spcAft>
                <a:buClrTx/>
                <a:buSzTx/>
                <a:buFont typeface="Arial" panose="020B0604020202020204" pitchFamily="34" charset="0"/>
                <a:buNone/>
                <a:defRPr/>
              </a:pPr>
              <a:r>
                <a:rPr kumimoji="0" lang="zh-CN" altLang="en-US" sz="1200" b="1" i="0" u="none" strike="noStrike" kern="1200" cap="none" spc="0" normalizeH="0" baseline="0" noProof="0" dirty="0">
                  <a:ln>
                    <a:noFill/>
                  </a:ln>
                  <a:solidFill>
                    <a:srgbClr val="4CD1D7"/>
                  </a:solidFill>
                  <a:effectLst/>
                  <a:uLnTx/>
                  <a:uFillTx/>
                  <a:latin typeface="+mn-lt"/>
                  <a:ea typeface="+mn-ea"/>
                  <a:cs typeface="+mn-ea"/>
                  <a:sym typeface="+mn-lt"/>
                </a:rPr>
                <a:t>全国免费服务电话：</a:t>
              </a:r>
              <a:r>
                <a:rPr kumimoji="0" lang="en-US" altLang="zh-CN" sz="1200" b="0" i="0" u="none" strike="noStrike" kern="1200" cap="none" spc="0" normalizeH="0" baseline="0" noProof="0" dirty="0">
                  <a:ln>
                    <a:noFill/>
                  </a:ln>
                  <a:solidFill>
                    <a:schemeClr val="bg1"/>
                  </a:solidFill>
                  <a:effectLst/>
                  <a:uLnTx/>
                  <a:uFillTx/>
                  <a:latin typeface="+mn-lt"/>
                  <a:ea typeface="+mn-ea"/>
                  <a:cs typeface="+mn-ea"/>
                  <a:sym typeface="+mn-lt"/>
                </a:rPr>
                <a:t>400 - 00 - 64288                   </a:t>
              </a:r>
              <a:r>
                <a:rPr kumimoji="0" lang="zh-CN" altLang="en-US" sz="1200" b="1" i="0" u="none" strike="noStrike" kern="1200" cap="none" spc="0" normalizeH="0" baseline="0" noProof="0" dirty="0">
                  <a:ln>
                    <a:noFill/>
                  </a:ln>
                  <a:solidFill>
                    <a:srgbClr val="4CD1D7"/>
                  </a:solidFill>
                  <a:effectLst/>
                  <a:uLnTx/>
                  <a:uFillTx/>
                  <a:latin typeface="+mn-lt"/>
                  <a:ea typeface="+mn-ea"/>
                  <a:cs typeface="+mn-ea"/>
                  <a:sym typeface="+mn-lt"/>
                </a:rPr>
                <a:t>全国直线电话：</a:t>
              </a:r>
              <a:r>
                <a:rPr kumimoji="0" lang="en-US" altLang="zh-CN" sz="1200" b="0" i="0" u="none" strike="noStrike" kern="1200" cap="none" spc="0" normalizeH="0" baseline="0" noProof="0" dirty="0">
                  <a:ln>
                    <a:noFill/>
                  </a:ln>
                  <a:solidFill>
                    <a:schemeClr val="bg1"/>
                  </a:solidFill>
                  <a:effectLst/>
                  <a:uLnTx/>
                  <a:uFillTx/>
                  <a:latin typeface="+mn-lt"/>
                  <a:ea typeface="+mn-ea"/>
                  <a:cs typeface="+mn-ea"/>
                  <a:sym typeface="+mn-lt"/>
                </a:rPr>
                <a:t>0755 - 8886 4288</a:t>
              </a:r>
              <a:endParaRPr kumimoji="0" lang="en-US" altLang="zh-CN" sz="1200" b="0" i="0" u="none" strike="noStrike" kern="1200" cap="none" spc="0" normalizeH="0" baseline="0" noProof="0" dirty="0">
                <a:ln>
                  <a:noFill/>
                </a:ln>
                <a:solidFill>
                  <a:schemeClr val="bg1"/>
                </a:solidFill>
                <a:effectLst/>
                <a:uLnTx/>
                <a:uFillTx/>
                <a:latin typeface="+mn-lt"/>
                <a:ea typeface="+mn-ea"/>
                <a:cs typeface="+mn-ea"/>
                <a:sym typeface="+mn-lt"/>
              </a:endParaRPr>
            </a:p>
            <a:p>
              <a:pPr>
                <a:lnSpc>
                  <a:spcPct val="200000"/>
                </a:lnSpc>
                <a:defRPr/>
              </a:pPr>
              <a:r>
                <a:rPr lang="zh-CN" altLang="en-US" sz="1200" b="1" dirty="0">
                  <a:solidFill>
                    <a:srgbClr val="4CD1D7"/>
                  </a:solidFill>
                  <a:cs typeface="+mn-ea"/>
                  <a:sym typeface="+mn-lt"/>
                </a:rPr>
                <a:t>邮箱：</a:t>
              </a:r>
              <a:r>
                <a:rPr lang="zh-CN" altLang="en-US" sz="1200" dirty="0">
                  <a:solidFill>
                    <a:schemeClr val="bg1"/>
                  </a:solidFill>
                  <a:cs typeface="+mn-ea"/>
                  <a:sym typeface="+mn-lt"/>
                </a:rPr>
                <a:t>sales@hongdian.com                                </a:t>
              </a:r>
              <a:r>
                <a:rPr lang="zh-CN" altLang="en-US" sz="1200" b="1" dirty="0">
                  <a:solidFill>
                    <a:srgbClr val="4CD1D7"/>
                  </a:solidFill>
                  <a:cs typeface="+mn-ea"/>
                  <a:sym typeface="+mn-lt"/>
                </a:rPr>
                <a:t>网址：</a:t>
              </a:r>
              <a:r>
                <a:rPr lang="zh-CN" altLang="en-US" sz="1200" dirty="0">
                  <a:solidFill>
                    <a:schemeClr val="bg1"/>
                  </a:solidFill>
                  <a:cs typeface="+mn-ea"/>
                  <a:sym typeface="+mn-lt"/>
                </a:rPr>
                <a:t>www.hongdian.com</a:t>
              </a:r>
              <a:endParaRPr lang="zh-CN" altLang="en-US" sz="1200" dirty="0">
                <a:solidFill>
                  <a:schemeClr val="bg1"/>
                </a:solidFill>
                <a:cs typeface="+mn-ea"/>
                <a:sym typeface="+mn-lt"/>
              </a:endParaRPr>
            </a:p>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endParaRPr kumimoji="0" lang="en-US" altLang="zh-CN" sz="12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11" name="TextBox 14"/>
            <p:cNvSpPr txBox="1">
              <a:spLocks noChangeArrowheads="1"/>
            </p:cNvSpPr>
            <p:nvPr/>
          </p:nvSpPr>
          <p:spPr bwMode="auto">
            <a:xfrm>
              <a:off x="5830" y="7559"/>
              <a:ext cx="4320" cy="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marL="0" marR="0" lvl="0" indent="0" algn="dist"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900" b="0" i="0" u="none" strike="noStrike" kern="1200" cap="none" normalizeH="0" baseline="0" noProof="0" dirty="0">
                  <a:ln>
                    <a:noFill/>
                  </a:ln>
                  <a:solidFill>
                    <a:schemeClr val="bg1"/>
                  </a:solidFill>
                  <a:effectLst/>
                  <a:uLnTx/>
                  <a:uFillTx/>
                  <a:latin typeface="+mn-lt"/>
                  <a:ea typeface="+mn-ea"/>
                  <a:cs typeface="+mn-ea"/>
                  <a:sym typeface="+mn-lt"/>
                </a:rPr>
                <a:t>Shenzhen  </a:t>
              </a:r>
              <a:r>
                <a:rPr kumimoji="0" lang="en-US" altLang="zh-CN" sz="900" b="0" i="0" u="none" strike="noStrike" kern="1200" cap="none" normalizeH="0" baseline="0" noProof="0" dirty="0" err="1">
                  <a:ln>
                    <a:noFill/>
                  </a:ln>
                  <a:solidFill>
                    <a:schemeClr val="bg1"/>
                  </a:solidFill>
                  <a:effectLst/>
                  <a:uLnTx/>
                  <a:uFillTx/>
                  <a:latin typeface="+mn-lt"/>
                  <a:ea typeface="+mn-ea"/>
                  <a:cs typeface="+mn-ea"/>
                  <a:sym typeface="+mn-lt"/>
                </a:rPr>
                <a:t>Hongdian</a:t>
              </a:r>
              <a:r>
                <a:rPr kumimoji="0" lang="en-US" altLang="zh-CN" sz="900" b="0" i="0" u="none" strike="noStrike" kern="1200" cap="none" normalizeH="0" baseline="0" noProof="0" dirty="0">
                  <a:ln>
                    <a:noFill/>
                  </a:ln>
                  <a:solidFill>
                    <a:schemeClr val="bg1"/>
                  </a:solidFill>
                  <a:effectLst/>
                  <a:uLnTx/>
                  <a:uFillTx/>
                  <a:latin typeface="+mn-lt"/>
                  <a:ea typeface="+mn-ea"/>
                  <a:cs typeface="+mn-ea"/>
                  <a:sym typeface="+mn-lt"/>
                </a:rPr>
                <a:t>  Technologies  Corporation</a:t>
              </a:r>
              <a:endParaRPr kumimoji="0" lang="en-US" altLang="zh-CN" sz="900" b="0" i="0" u="none" strike="noStrike" kern="1200" cap="none" normalizeH="0" baseline="0" noProof="0" dirty="0">
                <a:ln>
                  <a:noFill/>
                </a:ln>
                <a:solidFill>
                  <a:schemeClr val="bg1"/>
                </a:solidFill>
                <a:effectLst/>
                <a:uLnTx/>
                <a:uFillTx/>
                <a:latin typeface="+mn-lt"/>
                <a:ea typeface="+mn-ea"/>
                <a:cs typeface="+mn-ea"/>
                <a:sym typeface="+mn-lt"/>
              </a:endParaRPr>
            </a:p>
          </p:txBody>
        </p:sp>
      </p:grpSp>
      <p:sp>
        <p:nvSpPr>
          <p:cNvPr id="13" name="文本占位符 6"/>
          <p:cNvSpPr>
            <a:spLocks noGrp="1" noChangeArrowheads="1"/>
          </p:cNvSpPr>
          <p:nvPr/>
        </p:nvSpPr>
        <p:spPr>
          <a:xfrm>
            <a:off x="2822429"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lang="zh-CN" altLang="en-US" sz="6600" b="1" strike="noStrike" spc="60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合</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14" name="文本占位符 6"/>
          <p:cNvSpPr>
            <a:spLocks noGrp="1" noChangeArrowheads="1"/>
          </p:cNvSpPr>
          <p:nvPr/>
        </p:nvSpPr>
        <p:spPr>
          <a:xfrm>
            <a:off x="3748252"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作</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15" name="文本占位符 6"/>
          <p:cNvSpPr>
            <a:spLocks noGrp="1" noChangeArrowheads="1"/>
          </p:cNvSpPr>
          <p:nvPr/>
        </p:nvSpPr>
        <p:spPr>
          <a:xfrm>
            <a:off x="4674075"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lang="zh-CN" altLang="en-US" sz="6600" b="1" spc="600" dirty="0">
                <a:gradFill>
                  <a:gsLst>
                    <a:gs pos="0">
                      <a:srgbClr val="4CD1D7"/>
                    </a:gs>
                    <a:gs pos="100000">
                      <a:srgbClr val="4CD1D7">
                        <a:alpha val="0"/>
                      </a:srgbClr>
                    </a:gs>
                  </a:gsLst>
                  <a:lin ang="0" scaled="0"/>
                </a:gradFill>
                <a:latin typeface="+mn-lt"/>
                <a:ea typeface="+mn-ea"/>
                <a:cs typeface="+mn-ea"/>
                <a:sym typeface="+mn-lt"/>
              </a:rPr>
              <a:t>共</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16" name="文本占位符 6"/>
          <p:cNvSpPr>
            <a:spLocks noGrp="1" noChangeArrowheads="1"/>
          </p:cNvSpPr>
          <p:nvPr/>
        </p:nvSpPr>
        <p:spPr>
          <a:xfrm>
            <a:off x="5599898"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赢</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17" name="文本占位符 6"/>
          <p:cNvSpPr>
            <a:spLocks noGrp="1" noChangeArrowheads="1"/>
          </p:cNvSpPr>
          <p:nvPr/>
        </p:nvSpPr>
        <p:spPr>
          <a:xfrm>
            <a:off x="7055111"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谢</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18" name="文本占位符 6"/>
          <p:cNvSpPr>
            <a:spLocks noGrp="1" noChangeArrowheads="1"/>
          </p:cNvSpPr>
          <p:nvPr/>
        </p:nvSpPr>
        <p:spPr>
          <a:xfrm>
            <a:off x="7980934"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谢</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sp>
        <p:nvSpPr>
          <p:cNvPr id="20" name="文本占位符 6"/>
          <p:cNvSpPr>
            <a:spLocks noGrp="1" noChangeArrowheads="1"/>
          </p:cNvSpPr>
          <p:nvPr/>
        </p:nvSpPr>
        <p:spPr>
          <a:xfrm>
            <a:off x="8906755" y="2029535"/>
            <a:ext cx="867693" cy="1006429"/>
          </a:xfrm>
          <a:prstGeom prst="rect">
            <a:avLst/>
          </a:prstGeom>
          <a:noFill/>
          <a:ln w="9525">
            <a:noFill/>
            <a:miter/>
          </a:ln>
        </p:spPr>
        <p:txBody>
          <a:bodyPr vert="horz" wrap="square" lIns="91440" tIns="45720" rIns="91440" bIns="45720" numCol="1" anchor="t" anchorCtr="0" compatLnSpc="1">
            <a:spAutoFit/>
          </a:bodyPr>
          <a:lstStyle>
            <a:lvl1pPr marL="0" indent="0" algn="l" rtl="0" eaLnBrk="0" fontAlgn="base" hangingPunct="0">
              <a:lnSpc>
                <a:spcPct val="90000"/>
              </a:lnSpc>
              <a:spcBef>
                <a:spcPts val="1000"/>
              </a:spcBef>
              <a:spcAft>
                <a:spcPct val="0"/>
              </a:spcAft>
              <a:buFont typeface="Arial" panose="020B0604020202020204" pitchFamily="34" charset="0"/>
              <a:buNone/>
              <a:defRPr sz="2400" b="0" kern="1200">
                <a:solidFill>
                  <a:srgbClr val="0F3E55"/>
                </a:solidFill>
                <a:latin typeface="+mj-ea"/>
                <a:ea typeface="+mj-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rPr>
              <a:t>！</a:t>
            </a:r>
            <a:endParaRPr kumimoji="0" lang="en-US" altLang="zh-CN" sz="6600" b="1" i="0" u="none" strike="noStrike" kern="1200" cap="none" spc="600" normalizeH="0" baseline="0" noProof="0" dirty="0">
              <a:ln>
                <a:noFill/>
              </a:ln>
              <a:gradFill>
                <a:gsLst>
                  <a:gs pos="0">
                    <a:srgbClr val="4CD1D7"/>
                  </a:gs>
                  <a:gs pos="100000">
                    <a:srgbClr val="4CD1D7">
                      <a:alpha val="0"/>
                    </a:srgbClr>
                  </a:gs>
                </a:gsLst>
                <a:lin ang="0" scaled="0"/>
              </a:gradFill>
              <a:effectLst/>
              <a:uLnTx/>
              <a:uFillTx/>
              <a:latin typeface="+mn-lt"/>
              <a:ea typeface="+mn-ea"/>
              <a:cs typeface="+mn-ea"/>
              <a:sym typeface="+mn-lt"/>
            </a:endParaRPr>
          </a:p>
        </p:txBody>
      </p:sp>
      <p:pic>
        <p:nvPicPr>
          <p:cNvPr id="22" name="图片 11" descr="C:\Users\Administrator\Desktop\公司LOGO元素\宏电LOGO字白.png宏电LOGO字白"/>
          <p:cNvPicPr>
            <a:picLocks noChangeAspect="1"/>
          </p:cNvPicPr>
          <p:nvPr/>
        </p:nvPicPr>
        <p:blipFill>
          <a:blip r:embed="rId1"/>
          <a:stretch>
            <a:fillRect/>
          </a:stretch>
        </p:blipFill>
        <p:spPr>
          <a:xfrm>
            <a:off x="10607675" y="426824"/>
            <a:ext cx="960438" cy="479425"/>
          </a:xfrm>
          <a:prstGeom prst="rect">
            <a:avLst/>
          </a:prstGeom>
          <a:noFill/>
          <a:ln w="9525">
            <a:noFill/>
          </a:ln>
        </p:spPr>
      </p:pic>
    </p:spTree>
  </p:cSld>
  <p:clrMapOvr>
    <a:masterClrMapping/>
  </p:clrMapOvr>
</p:sld>
</file>

<file path=ppt/tags/tag1.xml><?xml version="1.0" encoding="utf-8"?>
<p:tagLst xmlns:p="http://schemas.openxmlformats.org/presentationml/2006/main">
  <p:tag name="PA" val="v5.1.2"/>
</p:tagLst>
</file>

<file path=ppt/tags/tag2.xml><?xml version="1.0" encoding="utf-8"?>
<p:tagLst xmlns:p="http://schemas.openxmlformats.org/presentationml/2006/main">
  <p:tag name="PA" val="v5.1.2"/>
</p:tagLst>
</file>

<file path=ppt/tags/tag3.xml><?xml version="1.0" encoding="utf-8"?>
<p:tagLst xmlns:p="http://schemas.openxmlformats.org/presentationml/2006/main">
  <p:tag name="PA" val="v5.1.2"/>
</p:tagLst>
</file>

<file path=ppt/tags/tag4.xml><?xml version="1.0" encoding="utf-8"?>
<p:tagLst xmlns:p="http://schemas.openxmlformats.org/presentationml/2006/main">
  <p:tag name="PA" val="v5.1.2"/>
</p:tagLst>
</file>

<file path=ppt/tags/tag5.xml><?xml version="1.0" encoding="utf-8"?>
<p:tagLst xmlns:p="http://schemas.openxmlformats.org/presentationml/2006/main">
  <p:tag name="PA" val="v5.1.2"/>
</p:tagLst>
</file>

<file path=ppt/tags/tag6.xml><?xml version="1.0" encoding="utf-8"?>
<p:tagLst xmlns:p="http://schemas.openxmlformats.org/presentationml/2006/main">
  <p:tag name="PA" val="v5.1.2"/>
</p:tagLst>
</file>

<file path=ppt/tags/tag7.xml><?xml version="1.0" encoding="utf-8"?>
<p:tagLst xmlns:p="http://schemas.openxmlformats.org/presentationml/2006/main">
  <p:tag name="PA" val="v5.1.2"/>
</p:tagLst>
</file>

<file path=ppt/tags/tag8.xml><?xml version="1.0" encoding="utf-8"?>
<p:tagLst xmlns:p="http://schemas.openxmlformats.org/presentationml/2006/main">
  <p:tag name="PA" val="v5.1.2"/>
</p:tagLst>
</file>

<file path=ppt/tags/tag9.xml><?xml version="1.0" encoding="utf-8"?>
<p:tagLst xmlns:p="http://schemas.openxmlformats.org/presentationml/2006/main">
  <p:tag name="PA" val="v5.1.2"/>
</p:tagLst>
</file>

<file path=ppt/tags/tag10.xml><?xml version="1.0" encoding="utf-8"?>
<p:tagLst xmlns:p="http://schemas.openxmlformats.org/presentationml/2006/main">
  <p:tag name="PA" val="v5.1.2"/>
</p:tagLst>
</file>

<file path=ppt/tags/tag11.xml><?xml version="1.0" encoding="utf-8"?>
<p:tagLst xmlns:p="http://schemas.openxmlformats.org/presentationml/2006/main">
  <p:tag name="PA" val="v5.1.2"/>
</p:tagLst>
</file>

<file path=ppt/tags/tag12.xml><?xml version="1.0" encoding="utf-8"?>
<p:tagLst xmlns:p="http://schemas.openxmlformats.org/presentationml/2006/main">
  <p:tag name="PA" val="v5.1.2"/>
</p:tagLst>
</file>

<file path=ppt/tags/tag13.xml><?xml version="1.0" encoding="utf-8"?>
<p:tagLst xmlns:p="http://schemas.openxmlformats.org/presentationml/2006/main">
  <p:tag name="PA" val="v5.1.2"/>
</p:tagLst>
</file>

<file path=ppt/tags/tag14.xml><?xml version="1.0" encoding="utf-8"?>
<p:tagLst xmlns:p="http://schemas.openxmlformats.org/presentationml/2006/main">
  <p:tag name="PA" val="v5.1.2"/>
</p:tagLst>
</file>

<file path=ppt/tags/tag15.xml><?xml version="1.0" encoding="utf-8"?>
<p:tagLst xmlns:p="http://schemas.openxmlformats.org/presentationml/2006/main">
  <p:tag name="PA" val="v5.1.2"/>
</p:tagLst>
</file>

<file path=ppt/tags/tag16.xml><?xml version="1.0" encoding="utf-8"?>
<p:tagLst xmlns:p="http://schemas.openxmlformats.org/presentationml/2006/main">
  <p:tag name="PA" val="v5.1.2"/>
</p:tagLst>
</file>

<file path=ppt/tags/tag17.xml><?xml version="1.0" encoding="utf-8"?>
<p:tagLst xmlns:p="http://schemas.openxmlformats.org/presentationml/2006/main">
  <p:tag name="PA" val="v5.1.2"/>
</p:tagLst>
</file>

<file path=ppt/tags/tag18.xml><?xml version="1.0" encoding="utf-8"?>
<p:tagLst xmlns:p="http://schemas.openxmlformats.org/presentationml/2006/main">
  <p:tag name="PA" val="v5.1.2"/>
</p:tagLst>
</file>

<file path=ppt/tags/tag19.xml><?xml version="1.0" encoding="utf-8"?>
<p:tagLst xmlns:p="http://schemas.openxmlformats.org/presentationml/2006/main">
  <p:tag name="PA" val="v5.1.2"/>
</p:tagLst>
</file>

<file path=ppt/tags/tag20.xml><?xml version="1.0" encoding="utf-8"?>
<p:tagLst xmlns:p="http://schemas.openxmlformats.org/presentationml/2006/main">
  <p:tag name="PA" val="v5.1.2"/>
</p:tagLst>
</file>

<file path=ppt/tags/tag21.xml><?xml version="1.0" encoding="utf-8"?>
<p:tagLst xmlns:p="http://schemas.openxmlformats.org/presentationml/2006/main">
  <p:tag name="PA" val="v5.1.2"/>
</p:tagLst>
</file>

<file path=ppt/tags/tag22.xml><?xml version="1.0" encoding="utf-8"?>
<p:tagLst xmlns:p="http://schemas.openxmlformats.org/presentationml/2006/main">
  <p:tag name="PA" val="v5.1.2"/>
</p:tagLst>
</file>

<file path=ppt/tags/tag23.xml><?xml version="1.0" encoding="utf-8"?>
<p:tagLst xmlns:p="http://schemas.openxmlformats.org/presentationml/2006/main">
  <p:tag name="PA" val="v5.1.2"/>
</p:tagLst>
</file>

<file path=ppt/tags/tag24.xml><?xml version="1.0" encoding="utf-8"?>
<p:tagLst xmlns:p="http://schemas.openxmlformats.org/presentationml/2006/main">
  <p:tag name="PA" val="v5.1.2"/>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fyxwbp5">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5774</Words>
  <Application>WPS 演示</Application>
  <PresentationFormat>宽屏</PresentationFormat>
  <Paragraphs>550</Paragraphs>
  <Slides>29</Slides>
  <Notes>29</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29</vt:i4>
      </vt:variant>
    </vt:vector>
  </HeadingPairs>
  <TitlesOfParts>
    <vt:vector size="38" baseType="lpstr">
      <vt:lpstr>Arial</vt:lpstr>
      <vt:lpstr>宋体</vt:lpstr>
      <vt:lpstr>Wingdings</vt:lpstr>
      <vt:lpstr>Calibri Light</vt:lpstr>
      <vt:lpstr>Calibri</vt:lpstr>
      <vt:lpstr>微软雅黑</vt:lpstr>
      <vt:lpstr>Wingdings</vt:lpstr>
      <vt:lpstr>黑体</vt:lpstr>
      <vt:lpstr>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512</cp:revision>
  <dcterms:created xsi:type="dcterms:W3CDTF">2016-10-25T01:23:00Z</dcterms:created>
  <dcterms:modified xsi:type="dcterms:W3CDTF">2018-09-27T02:44:42Z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